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2_C887AAFC.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x="12192000" cy="6858000"/>
  <p:notesSz cx="6858000" cy="9144000"/>
  <p:embeddedFontLst>
    <p:embeddedFont>
      <p:font typeface="Sansa SmCon Pro Bd" panose="02000000000000000000" pitchFamily="2" charset="0"/>
      <p:bold r:id="rId27"/>
    </p:embeddedFont>
    <p:embeddedFont>
      <p:font typeface="Sansa SmCon Pro Lt" panose="02000000000000000000" pitchFamily="2" charset="0"/>
      <p:regular r:id="rId28"/>
    </p:embeddedFont>
    <p:embeddedFont>
      <p:font typeface="Sansa SmCon Pro Nor" panose="02000000000000000000" pitchFamily="2" charset="0"/>
      <p:regular r:id="rId29"/>
    </p:embeddedFont>
    <p:embeddedFont>
      <p:font typeface="Sansa SmCon Pro SmBd" panose="02000000000000000000" pitchFamily="2" charset="0"/>
      <p:regular r:id="rId30"/>
      <p:bold r:id="rId31"/>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F2A325-2A8F-10DB-DA95-C80084E48DDB}" name="Ditte Ilbrink" initials="DI" userId="S::d.ilbrink@kennisnet.nl::25f637c4-f9fa-4c42-b438-0cb3927b3953" providerId="AD"/>
  <p188:author id="{C3078CCD-E3FB-28F5-7437-1ECEC0305797}" name="Luc van Heerden" initials="LvH" userId="S::luc.van.heerden@canon.nl::c1791f77-b658-4134-b375-f7ae7dabe04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312A65"/>
    <a:srgbClr val="79B835"/>
    <a:srgbClr val="E51270"/>
    <a:srgbClr val="EB6A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D716D9-D538-2C4F-B830-0516B828D40A}" v="74" dt="2025-11-27T13:31:56.1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89"/>
    <p:restoredTop sz="94707"/>
  </p:normalViewPr>
  <p:slideViewPr>
    <p:cSldViewPr snapToGrid="0">
      <p:cViewPr varScale="1">
        <p:scale>
          <a:sx n="110" d="100"/>
          <a:sy n="110" d="100"/>
        </p:scale>
        <p:origin x="504"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102_C887AAFC.xml><?xml version="1.0" encoding="utf-8"?>
<p188:cmLst xmlns:a="http://schemas.openxmlformats.org/drawingml/2006/main" xmlns:r="http://schemas.openxmlformats.org/officeDocument/2006/relationships" xmlns:p188="http://schemas.microsoft.com/office/powerpoint/2018/8/main">
  <p188:cm id="{953EA015-2306-40BB-9166-9F988625AAAF}" authorId="{99F2A325-2A8F-10DB-DA95-C80084E48DDB}" created="2025-11-24T13:18:09.120">
    <ac:deMkLst xmlns:ac="http://schemas.microsoft.com/office/drawing/2013/main/command">
      <pc:docMk xmlns:pc="http://schemas.microsoft.com/office/powerpoint/2013/main/command"/>
      <pc:sldMk xmlns:pc="http://schemas.microsoft.com/office/powerpoint/2013/main/command" cId="3364334332" sldId="258"/>
      <ac:spMk id="7" creationId="{81119BAF-666B-4051-E2B8-776351CA4FE5}"/>
    </ac:deMkLst>
    <p188:txBody>
      <a:bodyPr/>
      <a:lstStyle/>
      <a:p>
        <a:r>
          <a:rPr lang="nl-NL"/>
          <a:t>[@Saskia Leeuwis] 
We hebben de tekst en tijden nog een keer kloppend gemaakt. Dit is nu volledig, alleen de uitlijning moet nog kloppend worden. </a:t>
        </a:r>
      </a:p>
    </p188:txBody>
    <p188:extLst>
      <p:ext xmlns:p="http://schemas.openxmlformats.org/presentationml/2006/main" uri="{57CB4572-C831-44C2-8A1C-0ADB6CCDFE69}">
        <p223:reactions xmlns:p223="http://schemas.microsoft.com/office/powerpoint/2022/03/main">
          <p223:rxn type="👍">
            <p223:instance time="2025-11-26T08:22:13.529" authorId="{C3078CCD-E3FB-28F5-7437-1ECEC0305797}"/>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0EA9FD-4B94-8044-8428-623F8CAC6F45}" type="datetimeFigureOut">
              <a:rPr lang="nl-NL" smtClean="0"/>
              <a:t>27-11-2025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205A54-5AAF-9E4C-A9E8-AC47F9147E8A}" type="slidenum">
              <a:rPr lang="nl-NL" smtClean="0"/>
              <a:t>‹nr.›</a:t>
            </a:fld>
            <a:endParaRPr lang="nl-NL"/>
          </a:p>
        </p:txBody>
      </p:sp>
    </p:spTree>
    <p:extLst>
      <p:ext uri="{BB962C8B-B14F-4D97-AF65-F5344CB8AC3E}">
        <p14:creationId xmlns:p14="http://schemas.microsoft.com/office/powerpoint/2010/main" val="2342892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Dit programma geeft aan hoe je in ongeveer 90 minuten een beeld krijgt van de manier waarop je digitale geletterdheid kunt invoeren op jouw school. Om ook een indruk te krijgen van het gewenste toekomstbeeld speel je het spel nogmaals. Hiervoor heb je ongeveer 40 minuten extra nodig. </a:t>
            </a:r>
          </a:p>
          <a:p>
            <a:endParaRPr lang="nl-NL"/>
          </a:p>
        </p:txBody>
      </p:sp>
      <p:sp>
        <p:nvSpPr>
          <p:cNvPr id="4" name="Tijdelijke aanduiding voor dianummer 3"/>
          <p:cNvSpPr>
            <a:spLocks noGrp="1"/>
          </p:cNvSpPr>
          <p:nvPr>
            <p:ph type="sldNum" sz="quarter" idx="5"/>
          </p:nvPr>
        </p:nvSpPr>
        <p:spPr/>
        <p:txBody>
          <a:bodyPr/>
          <a:lstStyle/>
          <a:p>
            <a:fld id="{84205A54-5AAF-9E4C-A9E8-AC47F9147E8A}" type="slidenum">
              <a:rPr lang="nl-NL" smtClean="0"/>
              <a:t>3</a:t>
            </a:fld>
            <a:endParaRPr lang="nl-NL"/>
          </a:p>
        </p:txBody>
      </p:sp>
    </p:spTree>
    <p:extLst>
      <p:ext uri="{BB962C8B-B14F-4D97-AF65-F5344CB8AC3E}">
        <p14:creationId xmlns:p14="http://schemas.microsoft.com/office/powerpoint/2010/main" val="2882924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7B864-C4C1-4FAD-2334-10E40ADCACF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DFC6DE7-DD77-D776-83BB-E5478900B4C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4D8BAEF-F3D3-BF6F-C2F1-4FEA26AC2159}"/>
              </a:ext>
            </a:extLst>
          </p:cNvPr>
          <p:cNvSpPr>
            <a:spLocks noGrp="1"/>
          </p:cNvSpPr>
          <p:nvPr>
            <p:ph type="body" idx="1"/>
          </p:nvPr>
        </p:nvSpPr>
        <p:spPr/>
        <p:txBody>
          <a:bodyPr/>
          <a:lstStyle/>
          <a:p>
            <a:pPr>
              <a:defRPr/>
            </a:pPr>
            <a:r>
              <a:rPr lang="en-US"/>
              <a:t>Het </a:t>
            </a:r>
            <a:r>
              <a:rPr lang="en-US" err="1"/>
              <a:t>spel</a:t>
            </a:r>
            <a:r>
              <a:rPr lang="en-US"/>
              <a:t> </a:t>
            </a:r>
            <a:r>
              <a:rPr lang="en-US" err="1"/>
              <a:t>werkt</a:t>
            </a:r>
            <a:r>
              <a:rPr lang="en-US"/>
              <a:t> </a:t>
            </a:r>
            <a:r>
              <a:rPr lang="en-US" err="1"/>
              <a:t>als</a:t>
            </a:r>
            <a:r>
              <a:rPr lang="en-US"/>
              <a:t> </a:t>
            </a:r>
            <a:r>
              <a:rPr lang="en-US" err="1"/>
              <a:t>volgt</a:t>
            </a:r>
            <a:r>
              <a:rPr lang="en-US"/>
              <a:t>: de </a:t>
            </a:r>
            <a:r>
              <a:rPr lang="en-US" err="1"/>
              <a:t>vraag</a:t>
            </a:r>
            <a:r>
              <a:rPr lang="en-US"/>
              <a:t> op de </a:t>
            </a:r>
            <a:r>
              <a:rPr lang="en-US" err="1"/>
              <a:t>donkerblauwe</a:t>
            </a:r>
            <a:r>
              <a:rPr lang="en-US"/>
              <a:t> </a:t>
            </a:r>
            <a:r>
              <a:rPr lang="en-US" err="1"/>
              <a:t>vraagkaart</a:t>
            </a:r>
            <a:r>
              <a:rPr lang="en-US"/>
              <a:t> </a:t>
            </a:r>
            <a:r>
              <a:rPr lang="en-US" err="1"/>
              <a:t>wordt</a:t>
            </a:r>
            <a:r>
              <a:rPr lang="en-US"/>
              <a:t> </a:t>
            </a:r>
            <a:r>
              <a:rPr lang="en-US" err="1"/>
              <a:t>voorgelezen</a:t>
            </a:r>
            <a:r>
              <a:rPr lang="en-US"/>
              <a:t>. </a:t>
            </a:r>
            <a:r>
              <a:rPr lang="en-US" err="1"/>
              <a:t>Vervolgens</a:t>
            </a:r>
            <a:r>
              <a:rPr lang="en-US"/>
              <a:t> </a:t>
            </a:r>
            <a:r>
              <a:rPr lang="en-US" err="1"/>
              <a:t>kiest</a:t>
            </a:r>
            <a:r>
              <a:rPr lang="en-US"/>
              <a:t> </a:t>
            </a:r>
            <a:r>
              <a:rPr lang="en-US" err="1"/>
              <a:t>iedere</a:t>
            </a:r>
            <a:r>
              <a:rPr lang="en-US"/>
              <a:t> </a:t>
            </a:r>
            <a:r>
              <a:rPr lang="en-US" err="1"/>
              <a:t>deelnemer</a:t>
            </a:r>
            <a:r>
              <a:rPr lang="en-US"/>
              <a:t> op de </a:t>
            </a:r>
            <a:r>
              <a:rPr lang="en-US" err="1"/>
              <a:t>bijbehorende</a:t>
            </a:r>
            <a:r>
              <a:rPr lang="en-US"/>
              <a:t> </a:t>
            </a:r>
            <a:r>
              <a:rPr lang="en-US" err="1"/>
              <a:t>antwoordkaart</a:t>
            </a:r>
            <a:r>
              <a:rPr lang="en-US"/>
              <a:t> het </a:t>
            </a:r>
            <a:r>
              <a:rPr lang="en-US" err="1"/>
              <a:t>meest</a:t>
            </a:r>
            <a:r>
              <a:rPr lang="en-US"/>
              <a:t> </a:t>
            </a:r>
            <a:r>
              <a:rPr lang="en-US" err="1"/>
              <a:t>passende</a:t>
            </a:r>
            <a:r>
              <a:rPr lang="en-US"/>
              <a:t> </a:t>
            </a:r>
            <a:r>
              <a:rPr lang="en-US" err="1"/>
              <a:t>antwoord</a:t>
            </a:r>
            <a:r>
              <a:rPr lang="en-US"/>
              <a:t>. En </a:t>
            </a:r>
            <a:r>
              <a:rPr lang="en-US" err="1"/>
              <a:t>legt</a:t>
            </a:r>
            <a:r>
              <a:rPr lang="en-US"/>
              <a:t> </a:t>
            </a:r>
            <a:r>
              <a:rPr lang="en-US" err="1"/>
              <a:t>vervolgens</a:t>
            </a:r>
            <a:r>
              <a:rPr lang="en-US"/>
              <a:t> de </a:t>
            </a:r>
            <a:r>
              <a:rPr lang="en-US" err="1"/>
              <a:t>antwoordkaart</a:t>
            </a:r>
            <a:r>
              <a:rPr lang="en-US"/>
              <a:t> </a:t>
            </a:r>
            <a:r>
              <a:rPr lang="en-US" err="1"/>
              <a:t>neer</a:t>
            </a:r>
            <a:r>
              <a:rPr lang="en-US"/>
              <a:t> op het </a:t>
            </a:r>
            <a:r>
              <a:rPr lang="en-US" err="1"/>
              <a:t>vlak</a:t>
            </a:r>
            <a:r>
              <a:rPr lang="en-US"/>
              <a:t> met de </a:t>
            </a:r>
            <a:r>
              <a:rPr lang="en-US" err="1"/>
              <a:t>kleur</a:t>
            </a:r>
            <a:r>
              <a:rPr lang="en-US"/>
              <a:t> die </a:t>
            </a:r>
            <a:r>
              <a:rPr lang="en-US" err="1"/>
              <a:t>voor</a:t>
            </a:r>
            <a:r>
              <a:rPr lang="en-US"/>
              <a:t> het </a:t>
            </a:r>
            <a:r>
              <a:rPr lang="en-US" err="1"/>
              <a:t>antwoord</a:t>
            </a:r>
            <a:r>
              <a:rPr lang="en-US"/>
              <a:t> </a:t>
            </a:r>
            <a:r>
              <a:rPr lang="en-US" err="1"/>
              <a:t>vermeld</a:t>
            </a:r>
            <a:r>
              <a:rPr lang="en-US"/>
              <a:t> </a:t>
            </a:r>
            <a:r>
              <a:rPr lang="en-US" err="1"/>
              <a:t>staat</a:t>
            </a:r>
            <a:r>
              <a:rPr lang="en-US"/>
              <a:t>.</a:t>
            </a:r>
            <a:endParaRPr lang="nl-NL"/>
          </a:p>
          <a:p>
            <a:endParaRPr lang="nl-NL"/>
          </a:p>
        </p:txBody>
      </p:sp>
      <p:sp>
        <p:nvSpPr>
          <p:cNvPr id="4" name="Tijdelijke aanduiding voor dianummer 3">
            <a:extLst>
              <a:ext uri="{FF2B5EF4-FFF2-40B4-BE49-F238E27FC236}">
                <a16:creationId xmlns:a16="http://schemas.microsoft.com/office/drawing/2014/main" id="{89A65798-41DD-FBAB-99F6-2E01772D487A}"/>
              </a:ext>
            </a:extLst>
          </p:cNvPr>
          <p:cNvSpPr>
            <a:spLocks noGrp="1"/>
          </p:cNvSpPr>
          <p:nvPr>
            <p:ph type="sldNum" sz="quarter" idx="5"/>
          </p:nvPr>
        </p:nvSpPr>
        <p:spPr/>
        <p:txBody>
          <a:bodyPr/>
          <a:lstStyle/>
          <a:p>
            <a:fld id="{84205A54-5AAF-9E4C-A9E8-AC47F9147E8A}" type="slidenum">
              <a:rPr lang="nl-NL" smtClean="0"/>
              <a:t>12</a:t>
            </a:fld>
            <a:endParaRPr lang="nl-NL"/>
          </a:p>
        </p:txBody>
      </p:sp>
    </p:spTree>
    <p:extLst>
      <p:ext uri="{BB962C8B-B14F-4D97-AF65-F5344CB8AC3E}">
        <p14:creationId xmlns:p14="http://schemas.microsoft.com/office/powerpoint/2010/main" val="539874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AE8B4-8751-8043-0955-9F71BF60E5D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4C0A23E-220F-7503-2437-BF8DD9BD211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60169CC-518B-FAB7-0280-FD0DE663F873}"/>
              </a:ext>
            </a:extLst>
          </p:cNvPr>
          <p:cNvSpPr>
            <a:spLocks noGrp="1"/>
          </p:cNvSpPr>
          <p:nvPr>
            <p:ph type="body" idx="1"/>
          </p:nvPr>
        </p:nvSpPr>
        <p:spPr/>
        <p:txBody>
          <a:bodyPr/>
          <a:lstStyle/>
          <a:p>
            <a:pPr marL="171450" indent="-171450">
              <a:buFont typeface="Arial" panose="020B0604020202020204" pitchFamily="34" charset="0"/>
              <a:buChar char="•"/>
            </a:pPr>
            <a:r>
              <a:rPr lang="en-US"/>
              <a:t>De </a:t>
            </a:r>
            <a:r>
              <a:rPr lang="en-US" err="1"/>
              <a:t>vragen</a:t>
            </a:r>
            <a:r>
              <a:rPr lang="en-US"/>
              <a:t> op de </a:t>
            </a:r>
            <a:r>
              <a:rPr lang="en-US" err="1"/>
              <a:t>donkerblauwe</a:t>
            </a:r>
            <a:r>
              <a:rPr lang="en-US"/>
              <a:t> </a:t>
            </a:r>
            <a:r>
              <a:rPr lang="en-US" err="1"/>
              <a:t>speelkaarten</a:t>
            </a:r>
            <a:r>
              <a:rPr lang="en-US"/>
              <a:t> </a:t>
            </a:r>
            <a:r>
              <a:rPr lang="en-US" err="1"/>
              <a:t>zijn</a:t>
            </a:r>
            <a:r>
              <a:rPr lang="en-US"/>
              <a:t> </a:t>
            </a:r>
            <a:r>
              <a:rPr lang="en-US" err="1"/>
              <a:t>genummerd</a:t>
            </a:r>
            <a:r>
              <a:rPr lang="en-US"/>
              <a:t>. Per </a:t>
            </a:r>
            <a:r>
              <a:rPr lang="en-US" err="1"/>
              <a:t>onderdeel</a:t>
            </a:r>
            <a:r>
              <a:rPr lang="en-US"/>
              <a:t> </a:t>
            </a:r>
            <a:r>
              <a:rPr lang="en-US" err="1"/>
              <a:t>zijn</a:t>
            </a:r>
            <a:r>
              <a:rPr lang="en-US"/>
              <a:t> er </a:t>
            </a:r>
            <a:r>
              <a:rPr lang="en-US" err="1"/>
              <a:t>drie</a:t>
            </a:r>
            <a:r>
              <a:rPr lang="en-US"/>
              <a:t> </a:t>
            </a:r>
            <a:r>
              <a:rPr lang="en-US" err="1"/>
              <a:t>vragen</a:t>
            </a:r>
            <a:r>
              <a:rPr lang="en-US"/>
              <a:t>. Let </a:t>
            </a:r>
            <a:r>
              <a:rPr lang="en-US" err="1"/>
              <a:t>erop</a:t>
            </a:r>
            <a:r>
              <a:rPr lang="en-US"/>
              <a:t> </a:t>
            </a:r>
            <a:r>
              <a:rPr lang="en-US" err="1"/>
              <a:t>dat</a:t>
            </a:r>
            <a:r>
              <a:rPr lang="en-US"/>
              <a:t> je de </a:t>
            </a:r>
            <a:r>
              <a:rPr lang="en-US" err="1"/>
              <a:t>juiste</a:t>
            </a:r>
            <a:r>
              <a:rPr lang="en-US"/>
              <a:t> </a:t>
            </a:r>
            <a:r>
              <a:rPr lang="en-US" err="1"/>
              <a:t>antwoordkaart</a:t>
            </a:r>
            <a:r>
              <a:rPr lang="en-US"/>
              <a:t> </a:t>
            </a:r>
            <a:r>
              <a:rPr lang="en-US" err="1"/>
              <a:t>hierbij</a:t>
            </a:r>
            <a:r>
              <a:rPr lang="en-US"/>
              <a:t> </a:t>
            </a:r>
            <a:r>
              <a:rPr lang="en-US" err="1"/>
              <a:t>zoekt</a:t>
            </a:r>
            <a:r>
              <a:rPr lang="en-US"/>
              <a:t>. </a:t>
            </a:r>
            <a:r>
              <a:rPr lang="en-US" err="1"/>
              <a:t>Deze</a:t>
            </a:r>
            <a:r>
              <a:rPr lang="en-US"/>
              <a:t> </a:t>
            </a:r>
            <a:r>
              <a:rPr lang="en-US" err="1"/>
              <a:t>heeft</a:t>
            </a:r>
            <a:r>
              <a:rPr lang="en-US"/>
              <a:t> </a:t>
            </a:r>
            <a:r>
              <a:rPr lang="en-US" err="1"/>
              <a:t>dezelfde</a:t>
            </a:r>
            <a:r>
              <a:rPr lang="en-US"/>
              <a:t> </a:t>
            </a:r>
            <a:r>
              <a:rPr lang="en-US" err="1"/>
              <a:t>titel</a:t>
            </a:r>
            <a:r>
              <a:rPr lang="en-US"/>
              <a:t> </a:t>
            </a:r>
            <a:r>
              <a:rPr lang="en-US" err="1"/>
              <a:t>en</a:t>
            </a:r>
            <a:r>
              <a:rPr lang="en-US"/>
              <a:t> </a:t>
            </a:r>
            <a:r>
              <a:rPr lang="en-US" err="1"/>
              <a:t>hetzelfde</a:t>
            </a:r>
            <a:r>
              <a:rPr lang="en-US"/>
              <a:t> </a:t>
            </a:r>
            <a:r>
              <a:rPr lang="en-US" err="1"/>
              <a:t>nummer</a:t>
            </a:r>
            <a:r>
              <a:rPr lang="en-US"/>
              <a:t> </a:t>
            </a:r>
            <a:r>
              <a:rPr lang="en-US" err="1"/>
              <a:t>als</a:t>
            </a:r>
            <a:r>
              <a:rPr lang="en-US"/>
              <a:t> de </a:t>
            </a:r>
            <a:r>
              <a:rPr lang="en-US" err="1"/>
              <a:t>vraagkaart</a:t>
            </a:r>
            <a:r>
              <a:rPr lang="en-US"/>
              <a:t>.</a:t>
            </a:r>
          </a:p>
          <a:p>
            <a:pPr marL="171450" indent="-171450">
              <a:buFont typeface="Arial" panose="020B0604020202020204" pitchFamily="34" charset="0"/>
              <a:buChar char="•"/>
            </a:pPr>
            <a:r>
              <a:rPr lang="en-US"/>
              <a:t>Houd </a:t>
            </a:r>
            <a:r>
              <a:rPr lang="en-US" err="1"/>
              <a:t>ook</a:t>
            </a:r>
            <a:r>
              <a:rPr lang="en-US"/>
              <a:t> in de </a:t>
            </a:r>
            <a:r>
              <a:rPr lang="en-US" err="1"/>
              <a:t>gaten</a:t>
            </a:r>
            <a:r>
              <a:rPr lang="en-US"/>
              <a:t> </a:t>
            </a:r>
            <a:r>
              <a:rPr lang="en-US" err="1"/>
              <a:t>welke</a:t>
            </a:r>
            <a:r>
              <a:rPr lang="en-US"/>
              <a:t> </a:t>
            </a:r>
            <a:r>
              <a:rPr lang="en-US" err="1"/>
              <a:t>kleur</a:t>
            </a:r>
            <a:r>
              <a:rPr lang="en-US"/>
              <a:t> het fiche in de </a:t>
            </a:r>
            <a:r>
              <a:rPr lang="en-US" err="1"/>
              <a:t>rechterbovenhoek</a:t>
            </a:r>
            <a:r>
              <a:rPr lang="en-US"/>
              <a:t> van je </a:t>
            </a:r>
            <a:r>
              <a:rPr lang="en-US" err="1"/>
              <a:t>antwoordkaarten</a:t>
            </a:r>
            <a:r>
              <a:rPr lang="en-US"/>
              <a:t> is. Dit </a:t>
            </a:r>
            <a:r>
              <a:rPr lang="en-US" err="1"/>
              <a:t>zijn</a:t>
            </a:r>
            <a:r>
              <a:rPr lang="en-US"/>
              <a:t> </a:t>
            </a:r>
            <a:r>
              <a:rPr lang="en-US" err="1"/>
              <a:t>jouw</a:t>
            </a:r>
            <a:r>
              <a:rPr lang="en-US"/>
              <a:t> </a:t>
            </a:r>
            <a:r>
              <a:rPr lang="en-US" err="1"/>
              <a:t>persoonlijke</a:t>
            </a:r>
            <a:r>
              <a:rPr lang="en-US"/>
              <a:t> </a:t>
            </a:r>
            <a:r>
              <a:rPr lang="en-US" err="1"/>
              <a:t>kaarten</a:t>
            </a:r>
            <a:r>
              <a:rPr lang="en-US"/>
              <a:t>. </a:t>
            </a:r>
          </a:p>
          <a:p>
            <a:pPr marL="171450" indent="-171450">
              <a:buFont typeface="Arial" panose="020B0604020202020204" pitchFamily="34" charset="0"/>
              <a:buChar char="•"/>
            </a:pPr>
            <a:r>
              <a:rPr lang="en-US"/>
              <a:t>Als alle </a:t>
            </a:r>
            <a:r>
              <a:rPr lang="en-US" err="1"/>
              <a:t>kaarten</a:t>
            </a:r>
            <a:r>
              <a:rPr lang="en-US"/>
              <a:t> op het bord </a:t>
            </a:r>
            <a:r>
              <a:rPr lang="en-US" err="1"/>
              <a:t>zijn</a:t>
            </a:r>
            <a:r>
              <a:rPr lang="en-US"/>
              <a:t> </a:t>
            </a:r>
            <a:r>
              <a:rPr lang="en-US" err="1"/>
              <a:t>gelegd</a:t>
            </a:r>
            <a:r>
              <a:rPr lang="en-US"/>
              <a:t>, </a:t>
            </a:r>
            <a:r>
              <a:rPr lang="en-US" err="1"/>
              <a:t>kijken</a:t>
            </a:r>
            <a:r>
              <a:rPr lang="en-US"/>
              <a:t> </a:t>
            </a:r>
            <a:r>
              <a:rPr lang="en-US" err="1"/>
              <a:t>jullie</a:t>
            </a:r>
            <a:r>
              <a:rPr lang="en-US"/>
              <a:t> per </a:t>
            </a:r>
            <a:r>
              <a:rPr lang="en-US" err="1"/>
              <a:t>vraag</a:t>
            </a:r>
            <a:r>
              <a:rPr lang="en-US"/>
              <a:t> (</a:t>
            </a:r>
            <a:r>
              <a:rPr lang="en-US" err="1"/>
              <a:t>zie</a:t>
            </a:r>
            <a:r>
              <a:rPr lang="en-US"/>
              <a:t> de </a:t>
            </a:r>
            <a:r>
              <a:rPr lang="en-US" err="1"/>
              <a:t>nummering</a:t>
            </a:r>
            <a:r>
              <a:rPr lang="en-US"/>
              <a:t>) </a:t>
            </a:r>
            <a:r>
              <a:rPr lang="en-US" err="1"/>
              <a:t>waar</a:t>
            </a:r>
            <a:r>
              <a:rPr lang="en-US"/>
              <a:t> ze </a:t>
            </a:r>
            <a:r>
              <a:rPr lang="en-US" err="1"/>
              <a:t>liggen</a:t>
            </a:r>
            <a:r>
              <a:rPr lang="en-US"/>
              <a:t>.  </a:t>
            </a:r>
            <a:r>
              <a:rPr lang="en-US" err="1"/>
              <a:t>Liggen</a:t>
            </a:r>
            <a:r>
              <a:rPr lang="en-US"/>
              <a:t> de </a:t>
            </a:r>
            <a:r>
              <a:rPr lang="en-US" err="1"/>
              <a:t>kaarten</a:t>
            </a:r>
            <a:r>
              <a:rPr lang="en-US"/>
              <a:t> van alle </a:t>
            </a:r>
            <a:r>
              <a:rPr lang="en-US" err="1"/>
              <a:t>spelers</a:t>
            </a:r>
            <a:r>
              <a:rPr lang="en-US"/>
              <a:t> in </a:t>
            </a:r>
            <a:r>
              <a:rPr lang="en-US" err="1"/>
              <a:t>hetzelfde</a:t>
            </a:r>
            <a:r>
              <a:rPr lang="en-US"/>
              <a:t> </a:t>
            </a:r>
            <a:r>
              <a:rPr lang="en-US" err="1"/>
              <a:t>vlak</a:t>
            </a:r>
            <a:r>
              <a:rPr lang="en-US"/>
              <a:t>, dan </a:t>
            </a:r>
            <a:r>
              <a:rPr lang="en-US" err="1"/>
              <a:t>noteer</a:t>
            </a:r>
            <a:r>
              <a:rPr lang="en-US"/>
              <a:t> je die </a:t>
            </a:r>
            <a:r>
              <a:rPr lang="en-US" err="1"/>
              <a:t>stelling</a:t>
            </a:r>
            <a:r>
              <a:rPr lang="en-US"/>
              <a:t> in </a:t>
            </a:r>
            <a:r>
              <a:rPr lang="en-US" err="1"/>
              <a:t>dat</a:t>
            </a:r>
            <a:r>
              <a:rPr lang="en-US"/>
              <a:t> </a:t>
            </a:r>
            <a:r>
              <a:rPr lang="en-US" err="1"/>
              <a:t>vlak</a:t>
            </a:r>
            <a:r>
              <a:rPr lang="en-US"/>
              <a:t> op het </a:t>
            </a:r>
            <a:r>
              <a:rPr lang="en-US" err="1"/>
              <a:t>scorebord</a:t>
            </a:r>
            <a:r>
              <a:rPr lang="en-US"/>
              <a:t>. </a:t>
            </a:r>
            <a:r>
              <a:rPr lang="en-US" err="1"/>
              <a:t>Liggen</a:t>
            </a:r>
            <a:r>
              <a:rPr lang="en-US"/>
              <a:t> de </a:t>
            </a:r>
            <a:r>
              <a:rPr lang="en-US" err="1"/>
              <a:t>kaarten</a:t>
            </a:r>
            <a:r>
              <a:rPr lang="en-US"/>
              <a:t> in </a:t>
            </a:r>
            <a:r>
              <a:rPr lang="en-US" err="1"/>
              <a:t>verschillende</a:t>
            </a:r>
            <a:r>
              <a:rPr lang="en-US"/>
              <a:t> </a:t>
            </a:r>
            <a:r>
              <a:rPr lang="en-US" err="1"/>
              <a:t>vlakken</a:t>
            </a:r>
            <a:r>
              <a:rPr lang="en-US"/>
              <a:t>? Dan </a:t>
            </a:r>
            <a:r>
              <a:rPr lang="en-US" err="1"/>
              <a:t>bespreek</a:t>
            </a:r>
            <a:r>
              <a:rPr lang="en-US"/>
              <a:t> je  met </a:t>
            </a:r>
            <a:r>
              <a:rPr lang="en-US" err="1"/>
              <a:t>elkaar</a:t>
            </a:r>
            <a:r>
              <a:rPr lang="en-US"/>
              <a:t> </a:t>
            </a:r>
            <a:r>
              <a:rPr lang="en-US" err="1"/>
              <a:t>welke</a:t>
            </a:r>
            <a:r>
              <a:rPr lang="en-US"/>
              <a:t> </a:t>
            </a:r>
            <a:r>
              <a:rPr lang="en-US" err="1"/>
              <a:t>stelling</a:t>
            </a:r>
            <a:r>
              <a:rPr lang="en-US"/>
              <a:t>, </a:t>
            </a:r>
            <a:r>
              <a:rPr lang="en-US" err="1"/>
              <a:t>en</a:t>
            </a:r>
            <a:r>
              <a:rPr lang="en-US"/>
              <a:t> </a:t>
            </a:r>
            <a:r>
              <a:rPr lang="en-US" err="1"/>
              <a:t>dus</a:t>
            </a:r>
            <a:r>
              <a:rPr lang="en-US"/>
              <a:t> welk scenario, het best </a:t>
            </a:r>
            <a:r>
              <a:rPr lang="en-US" err="1"/>
              <a:t>bij</a:t>
            </a:r>
            <a:r>
              <a:rPr lang="en-US"/>
              <a:t> de  </a:t>
            </a:r>
            <a:r>
              <a:rPr lang="en-US" err="1"/>
              <a:t>vraag</a:t>
            </a:r>
            <a:r>
              <a:rPr lang="en-US"/>
              <a:t> past. Als </a:t>
            </a:r>
            <a:r>
              <a:rPr lang="en-US" err="1"/>
              <a:t>jullie</a:t>
            </a:r>
            <a:r>
              <a:rPr lang="en-US"/>
              <a:t> </a:t>
            </a:r>
            <a:r>
              <a:rPr lang="en-US" err="1"/>
              <a:t>daar</a:t>
            </a:r>
            <a:r>
              <a:rPr lang="en-US"/>
              <a:t> </a:t>
            </a:r>
            <a:r>
              <a:rPr lang="en-US" err="1"/>
              <a:t>een</a:t>
            </a:r>
            <a:r>
              <a:rPr lang="en-US"/>
              <a:t> </a:t>
            </a:r>
            <a:r>
              <a:rPr lang="en-US" err="1"/>
              <a:t>gezamenlijk</a:t>
            </a:r>
            <a:r>
              <a:rPr lang="en-US"/>
              <a:t> </a:t>
            </a:r>
            <a:r>
              <a:rPr lang="en-US" err="1"/>
              <a:t>besluit</a:t>
            </a:r>
            <a:r>
              <a:rPr lang="en-US"/>
              <a:t> over </a:t>
            </a:r>
            <a:r>
              <a:rPr lang="en-US" err="1"/>
              <a:t>hebben</a:t>
            </a:r>
            <a:r>
              <a:rPr lang="en-US"/>
              <a:t> </a:t>
            </a:r>
            <a:r>
              <a:rPr lang="en-US" err="1"/>
              <a:t>genomen</a:t>
            </a:r>
            <a:r>
              <a:rPr lang="en-US"/>
              <a:t>, </a:t>
            </a:r>
            <a:r>
              <a:rPr lang="en-US" err="1"/>
              <a:t>noteren</a:t>
            </a:r>
            <a:r>
              <a:rPr lang="en-US"/>
              <a:t> </a:t>
            </a:r>
            <a:r>
              <a:rPr lang="en-US" err="1"/>
              <a:t>jullie</a:t>
            </a:r>
            <a:r>
              <a:rPr lang="en-US"/>
              <a:t> </a:t>
            </a:r>
            <a:r>
              <a:rPr lang="en-US" err="1"/>
              <a:t>dit</a:t>
            </a:r>
            <a:r>
              <a:rPr lang="en-US"/>
              <a:t> op het </a:t>
            </a:r>
            <a:r>
              <a:rPr lang="en-US" err="1"/>
              <a:t>scorebord</a:t>
            </a:r>
            <a:r>
              <a:rPr lang="en-US"/>
              <a:t>.</a:t>
            </a:r>
          </a:p>
          <a:p>
            <a:endParaRPr lang="nl-NL"/>
          </a:p>
        </p:txBody>
      </p:sp>
      <p:sp>
        <p:nvSpPr>
          <p:cNvPr id="4" name="Tijdelijke aanduiding voor dianummer 3">
            <a:extLst>
              <a:ext uri="{FF2B5EF4-FFF2-40B4-BE49-F238E27FC236}">
                <a16:creationId xmlns:a16="http://schemas.microsoft.com/office/drawing/2014/main" id="{5C1C5286-6789-E834-A88B-3818CAE75B1A}"/>
              </a:ext>
            </a:extLst>
          </p:cNvPr>
          <p:cNvSpPr>
            <a:spLocks noGrp="1"/>
          </p:cNvSpPr>
          <p:nvPr>
            <p:ph type="sldNum" sz="quarter" idx="5"/>
          </p:nvPr>
        </p:nvSpPr>
        <p:spPr/>
        <p:txBody>
          <a:bodyPr/>
          <a:lstStyle/>
          <a:p>
            <a:fld id="{84205A54-5AAF-9E4C-A9E8-AC47F9147E8A}" type="slidenum">
              <a:rPr lang="nl-NL" smtClean="0"/>
              <a:t>13</a:t>
            </a:fld>
            <a:endParaRPr lang="nl-NL"/>
          </a:p>
        </p:txBody>
      </p:sp>
    </p:spTree>
    <p:extLst>
      <p:ext uri="{BB962C8B-B14F-4D97-AF65-F5344CB8AC3E}">
        <p14:creationId xmlns:p14="http://schemas.microsoft.com/office/powerpoint/2010/main" val="478673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83BFE-EFAB-D7EF-A55C-D63338ADFC4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C8C1B46-E0DD-56F7-7382-33D66B96C36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2E62721-9097-892E-56D8-C7739F81B9EF}"/>
              </a:ext>
            </a:extLst>
          </p:cNvPr>
          <p:cNvSpPr>
            <a:spLocks noGrp="1"/>
          </p:cNvSpPr>
          <p:nvPr>
            <p:ph type="body" idx="1"/>
          </p:nvPr>
        </p:nvSpPr>
        <p:spPr/>
        <p:txBody>
          <a:bodyPr/>
          <a:lstStyle/>
          <a:p>
            <a:r>
              <a:rPr lang="en-US" err="1"/>
              <a:t>Speel</a:t>
            </a:r>
            <a:r>
              <a:rPr lang="en-US"/>
              <a:t> het </a:t>
            </a:r>
            <a:r>
              <a:rPr lang="en-US" err="1"/>
              <a:t>spel</a:t>
            </a:r>
            <a:r>
              <a:rPr lang="en-US"/>
              <a:t> </a:t>
            </a:r>
            <a:r>
              <a:rPr lang="en-US" err="1"/>
              <a:t>nogmaals</a:t>
            </a:r>
            <a:r>
              <a:rPr lang="en-US"/>
              <a:t> om vast </a:t>
            </a:r>
            <a:r>
              <a:rPr lang="en-US" err="1"/>
              <a:t>te</a:t>
            </a:r>
            <a:r>
              <a:rPr lang="en-US"/>
              <a:t> </a:t>
            </a:r>
            <a:r>
              <a:rPr lang="en-US" err="1"/>
              <a:t>stellen</a:t>
            </a:r>
            <a:r>
              <a:rPr lang="en-US"/>
              <a:t> wat het </a:t>
            </a:r>
            <a:r>
              <a:rPr lang="en-US" err="1"/>
              <a:t>gewenste</a:t>
            </a:r>
            <a:r>
              <a:rPr lang="en-US"/>
              <a:t> scenario is </a:t>
            </a:r>
            <a:r>
              <a:rPr lang="en-US" err="1"/>
              <a:t>voor</a:t>
            </a:r>
            <a:r>
              <a:rPr lang="en-US"/>
              <a:t> </a:t>
            </a:r>
            <a:r>
              <a:rPr lang="en-US" err="1"/>
              <a:t>jouw</a:t>
            </a:r>
            <a:r>
              <a:rPr lang="en-US"/>
              <a:t> school.</a:t>
            </a:r>
            <a:endParaRPr lang="nl-NL"/>
          </a:p>
        </p:txBody>
      </p:sp>
      <p:sp>
        <p:nvSpPr>
          <p:cNvPr id="4" name="Tijdelijke aanduiding voor dianummer 3">
            <a:extLst>
              <a:ext uri="{FF2B5EF4-FFF2-40B4-BE49-F238E27FC236}">
                <a16:creationId xmlns:a16="http://schemas.microsoft.com/office/drawing/2014/main" id="{37C2F071-E30C-143E-BBAF-4E5829ED71F9}"/>
              </a:ext>
            </a:extLst>
          </p:cNvPr>
          <p:cNvSpPr>
            <a:spLocks noGrp="1"/>
          </p:cNvSpPr>
          <p:nvPr>
            <p:ph type="sldNum" sz="quarter" idx="5"/>
          </p:nvPr>
        </p:nvSpPr>
        <p:spPr/>
        <p:txBody>
          <a:bodyPr/>
          <a:lstStyle/>
          <a:p>
            <a:fld id="{84205A54-5AAF-9E4C-A9E8-AC47F9147E8A}" type="slidenum">
              <a:rPr lang="nl-NL" smtClean="0"/>
              <a:t>14</a:t>
            </a:fld>
            <a:endParaRPr lang="nl-NL"/>
          </a:p>
        </p:txBody>
      </p:sp>
    </p:spTree>
    <p:extLst>
      <p:ext uri="{BB962C8B-B14F-4D97-AF65-F5344CB8AC3E}">
        <p14:creationId xmlns:p14="http://schemas.microsoft.com/office/powerpoint/2010/main" val="4169077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0149C-F2D6-111C-AD36-79AA1B9A665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172AB4B-A8E8-A74D-6A1C-89EF847FB5C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96B1CF5-1E0D-A6A5-7E6E-A9311EFEA7F8}"/>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7139BED6-832C-E0B8-BA20-E6A14660F46F}"/>
              </a:ext>
            </a:extLst>
          </p:cNvPr>
          <p:cNvSpPr>
            <a:spLocks noGrp="1"/>
          </p:cNvSpPr>
          <p:nvPr>
            <p:ph type="sldNum" sz="quarter" idx="5"/>
          </p:nvPr>
        </p:nvSpPr>
        <p:spPr/>
        <p:txBody>
          <a:bodyPr/>
          <a:lstStyle/>
          <a:p>
            <a:fld id="{84205A54-5AAF-9E4C-A9E8-AC47F9147E8A}" type="slidenum">
              <a:rPr lang="nl-NL" smtClean="0"/>
              <a:t>15</a:t>
            </a:fld>
            <a:endParaRPr lang="nl-NL"/>
          </a:p>
        </p:txBody>
      </p:sp>
    </p:spTree>
    <p:extLst>
      <p:ext uri="{BB962C8B-B14F-4D97-AF65-F5344CB8AC3E}">
        <p14:creationId xmlns:p14="http://schemas.microsoft.com/office/powerpoint/2010/main" val="3658381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1638E-02EF-561F-397F-E8B3811D682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E1FF89F-B2F7-0CDA-2855-0E537B38402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0EC60B6-55CA-A6D0-7AB6-66C596CC391E}"/>
              </a:ext>
            </a:extLst>
          </p:cNvPr>
          <p:cNvSpPr>
            <a:spLocks noGrp="1"/>
          </p:cNvSpPr>
          <p:nvPr>
            <p:ph type="body" idx="1"/>
          </p:nvPr>
        </p:nvSpPr>
        <p:spPr/>
        <p:txBody>
          <a:bodyPr/>
          <a:lstStyle/>
          <a:p>
            <a:r>
              <a:rPr lang="en-US"/>
              <a:t>Er is </a:t>
            </a:r>
            <a:r>
              <a:rPr lang="en-US" err="1"/>
              <a:t>geen</a:t>
            </a:r>
            <a:r>
              <a:rPr lang="en-US"/>
              <a:t> </a:t>
            </a:r>
            <a:r>
              <a:rPr lang="en-US" err="1"/>
              <a:t>ideale</a:t>
            </a:r>
            <a:r>
              <a:rPr lang="en-US"/>
              <a:t> </a:t>
            </a:r>
            <a:r>
              <a:rPr lang="en-US" err="1"/>
              <a:t>manier</a:t>
            </a:r>
            <a:r>
              <a:rPr lang="en-US"/>
              <a:t> om het </a:t>
            </a:r>
            <a:r>
              <a:rPr lang="en-US" err="1"/>
              <a:t>nieuwe</a:t>
            </a:r>
            <a:r>
              <a:rPr lang="en-US"/>
              <a:t> </a:t>
            </a:r>
            <a:r>
              <a:rPr lang="en-US" err="1"/>
              <a:t>leergebied</a:t>
            </a:r>
            <a:r>
              <a:rPr lang="en-US"/>
              <a:t> </a:t>
            </a:r>
            <a:r>
              <a:rPr lang="en-US" err="1"/>
              <a:t>digitale</a:t>
            </a:r>
            <a:r>
              <a:rPr lang="en-US"/>
              <a:t> </a:t>
            </a:r>
            <a:r>
              <a:rPr lang="en-US" err="1"/>
              <a:t>geletterdheid</a:t>
            </a:r>
            <a:r>
              <a:rPr lang="en-US"/>
              <a:t> in </a:t>
            </a:r>
            <a:r>
              <a:rPr lang="en-US" err="1"/>
              <a:t>te</a:t>
            </a:r>
            <a:r>
              <a:rPr lang="en-US"/>
              <a:t> </a:t>
            </a:r>
            <a:r>
              <a:rPr lang="en-US" err="1"/>
              <a:t>voeren</a:t>
            </a:r>
            <a:r>
              <a:rPr lang="en-US"/>
              <a:t>. Er </a:t>
            </a:r>
            <a:r>
              <a:rPr lang="en-US" err="1"/>
              <a:t>zijn</a:t>
            </a:r>
            <a:r>
              <a:rPr lang="en-US"/>
              <a:t> </a:t>
            </a:r>
            <a:r>
              <a:rPr lang="en-US" err="1"/>
              <a:t>voor</a:t>
            </a:r>
            <a:r>
              <a:rPr lang="en-US"/>
              <a:t> </a:t>
            </a:r>
            <a:r>
              <a:rPr lang="en-US" err="1"/>
              <a:t>iedere</a:t>
            </a:r>
            <a:r>
              <a:rPr lang="en-US"/>
              <a:t> as van het model </a:t>
            </a:r>
            <a:r>
              <a:rPr lang="en-US" err="1"/>
              <a:t>aandachtspunten</a:t>
            </a:r>
            <a:r>
              <a:rPr lang="en-US"/>
              <a:t>.</a:t>
            </a:r>
            <a:endParaRPr lang="nl-NL"/>
          </a:p>
        </p:txBody>
      </p:sp>
      <p:sp>
        <p:nvSpPr>
          <p:cNvPr id="4" name="Tijdelijke aanduiding voor dianummer 3">
            <a:extLst>
              <a:ext uri="{FF2B5EF4-FFF2-40B4-BE49-F238E27FC236}">
                <a16:creationId xmlns:a16="http://schemas.microsoft.com/office/drawing/2014/main" id="{6173E57A-8A3A-0618-35E7-6EBCCA105E97}"/>
              </a:ext>
            </a:extLst>
          </p:cNvPr>
          <p:cNvSpPr>
            <a:spLocks noGrp="1"/>
          </p:cNvSpPr>
          <p:nvPr>
            <p:ph type="sldNum" sz="quarter" idx="5"/>
          </p:nvPr>
        </p:nvSpPr>
        <p:spPr/>
        <p:txBody>
          <a:bodyPr/>
          <a:lstStyle/>
          <a:p>
            <a:fld id="{84205A54-5AAF-9E4C-A9E8-AC47F9147E8A}" type="slidenum">
              <a:rPr lang="nl-NL" smtClean="0"/>
              <a:t>16</a:t>
            </a:fld>
            <a:endParaRPr lang="nl-NL"/>
          </a:p>
        </p:txBody>
      </p:sp>
    </p:spTree>
    <p:extLst>
      <p:ext uri="{BB962C8B-B14F-4D97-AF65-F5344CB8AC3E}">
        <p14:creationId xmlns:p14="http://schemas.microsoft.com/office/powerpoint/2010/main" val="3161839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C8475-134F-914D-C6C8-66406C3E6EE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AD6F58A-395B-C047-25DB-C7A5EE77370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7D1FCEB-3E63-C896-B0A3-D48FC97FA305}"/>
              </a:ext>
            </a:extLst>
          </p:cNvPr>
          <p:cNvSpPr>
            <a:spLocks noGrp="1"/>
          </p:cNvSpPr>
          <p:nvPr>
            <p:ph type="body" idx="1"/>
          </p:nvPr>
        </p:nvSpPr>
        <p:spPr/>
        <p:txBody>
          <a:bodyPr/>
          <a:lstStyle/>
          <a:p>
            <a:r>
              <a:rPr lang="en-US"/>
              <a:t>Er is </a:t>
            </a:r>
            <a:r>
              <a:rPr lang="en-US" err="1"/>
              <a:t>geen</a:t>
            </a:r>
            <a:r>
              <a:rPr lang="en-US"/>
              <a:t> </a:t>
            </a:r>
            <a:r>
              <a:rPr lang="en-US" err="1"/>
              <a:t>ideale</a:t>
            </a:r>
            <a:r>
              <a:rPr lang="en-US"/>
              <a:t> </a:t>
            </a:r>
            <a:r>
              <a:rPr lang="en-US" err="1"/>
              <a:t>manier</a:t>
            </a:r>
            <a:r>
              <a:rPr lang="en-US"/>
              <a:t> om het </a:t>
            </a:r>
            <a:r>
              <a:rPr lang="en-US" err="1"/>
              <a:t>nieuwe</a:t>
            </a:r>
            <a:r>
              <a:rPr lang="en-US"/>
              <a:t> </a:t>
            </a:r>
            <a:r>
              <a:rPr lang="en-US" err="1"/>
              <a:t>leergebied</a:t>
            </a:r>
            <a:r>
              <a:rPr lang="en-US"/>
              <a:t> </a:t>
            </a:r>
            <a:r>
              <a:rPr lang="en-US" err="1"/>
              <a:t>digitale</a:t>
            </a:r>
            <a:r>
              <a:rPr lang="en-US"/>
              <a:t> </a:t>
            </a:r>
            <a:r>
              <a:rPr lang="en-US" err="1"/>
              <a:t>geletterdheid</a:t>
            </a:r>
            <a:r>
              <a:rPr lang="en-US"/>
              <a:t> in </a:t>
            </a:r>
            <a:r>
              <a:rPr lang="en-US" err="1"/>
              <a:t>te</a:t>
            </a:r>
            <a:r>
              <a:rPr lang="en-US"/>
              <a:t> </a:t>
            </a:r>
            <a:r>
              <a:rPr lang="en-US" err="1"/>
              <a:t>voeren</a:t>
            </a:r>
            <a:r>
              <a:rPr lang="en-US"/>
              <a:t>. Er </a:t>
            </a:r>
            <a:r>
              <a:rPr lang="en-US" err="1"/>
              <a:t>zijn</a:t>
            </a:r>
            <a:r>
              <a:rPr lang="en-US"/>
              <a:t> </a:t>
            </a:r>
            <a:r>
              <a:rPr lang="en-US" err="1"/>
              <a:t>voor</a:t>
            </a:r>
            <a:r>
              <a:rPr lang="en-US"/>
              <a:t> </a:t>
            </a:r>
            <a:r>
              <a:rPr lang="en-US" err="1"/>
              <a:t>iedere</a:t>
            </a:r>
            <a:r>
              <a:rPr lang="en-US"/>
              <a:t> as van het model </a:t>
            </a:r>
            <a:r>
              <a:rPr lang="en-US" err="1"/>
              <a:t>aandachtspunten</a:t>
            </a:r>
            <a:r>
              <a:rPr lang="en-US"/>
              <a:t>.</a:t>
            </a:r>
            <a:endParaRPr lang="nl-NL"/>
          </a:p>
        </p:txBody>
      </p:sp>
      <p:sp>
        <p:nvSpPr>
          <p:cNvPr id="4" name="Tijdelijke aanduiding voor dianummer 3">
            <a:extLst>
              <a:ext uri="{FF2B5EF4-FFF2-40B4-BE49-F238E27FC236}">
                <a16:creationId xmlns:a16="http://schemas.microsoft.com/office/drawing/2014/main" id="{F4E18B7F-CBC2-B3B9-37D7-6AAC66557FF3}"/>
              </a:ext>
            </a:extLst>
          </p:cNvPr>
          <p:cNvSpPr>
            <a:spLocks noGrp="1"/>
          </p:cNvSpPr>
          <p:nvPr>
            <p:ph type="sldNum" sz="quarter" idx="5"/>
          </p:nvPr>
        </p:nvSpPr>
        <p:spPr/>
        <p:txBody>
          <a:bodyPr/>
          <a:lstStyle/>
          <a:p>
            <a:fld id="{84205A54-5AAF-9E4C-A9E8-AC47F9147E8A}" type="slidenum">
              <a:rPr lang="nl-NL" smtClean="0"/>
              <a:t>18</a:t>
            </a:fld>
            <a:endParaRPr lang="nl-NL"/>
          </a:p>
        </p:txBody>
      </p:sp>
    </p:spTree>
    <p:extLst>
      <p:ext uri="{BB962C8B-B14F-4D97-AF65-F5344CB8AC3E}">
        <p14:creationId xmlns:p14="http://schemas.microsoft.com/office/powerpoint/2010/main" val="2041518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B6696-86AA-5A7B-0E5A-10AF21A2734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8BC4D48-8EC1-3B78-E0A3-1E6D5B44B3C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457F1FB-9096-482D-9D0D-9E941AC96B14}"/>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BC392DD5-854A-A1E6-6202-FE13A9981EB2}"/>
              </a:ext>
            </a:extLst>
          </p:cNvPr>
          <p:cNvSpPr>
            <a:spLocks noGrp="1"/>
          </p:cNvSpPr>
          <p:nvPr>
            <p:ph type="sldNum" sz="quarter" idx="5"/>
          </p:nvPr>
        </p:nvSpPr>
        <p:spPr/>
        <p:txBody>
          <a:bodyPr/>
          <a:lstStyle/>
          <a:p>
            <a:fld id="{84205A54-5AAF-9E4C-A9E8-AC47F9147E8A}" type="slidenum">
              <a:rPr lang="nl-NL" smtClean="0"/>
              <a:t>19</a:t>
            </a:fld>
            <a:endParaRPr lang="nl-NL"/>
          </a:p>
        </p:txBody>
      </p:sp>
    </p:spTree>
    <p:extLst>
      <p:ext uri="{BB962C8B-B14F-4D97-AF65-F5344CB8AC3E}">
        <p14:creationId xmlns:p14="http://schemas.microsoft.com/office/powerpoint/2010/main" val="652696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C30F5-5A7E-E2E7-C0FA-BB1B84C081F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E4CEE74-C8E1-61B5-EE5F-6A87E5C5ED9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29C7624-DE22-ED84-9237-D61D72213ACB}"/>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7CEAF1D6-159B-9082-E434-437D7C2FC04C}"/>
              </a:ext>
            </a:extLst>
          </p:cNvPr>
          <p:cNvSpPr>
            <a:spLocks noGrp="1"/>
          </p:cNvSpPr>
          <p:nvPr>
            <p:ph type="sldNum" sz="quarter" idx="5"/>
          </p:nvPr>
        </p:nvSpPr>
        <p:spPr/>
        <p:txBody>
          <a:bodyPr/>
          <a:lstStyle/>
          <a:p>
            <a:fld id="{84205A54-5AAF-9E4C-A9E8-AC47F9147E8A}" type="slidenum">
              <a:rPr lang="nl-NL" smtClean="0"/>
              <a:t>20</a:t>
            </a:fld>
            <a:endParaRPr lang="nl-NL"/>
          </a:p>
        </p:txBody>
      </p:sp>
    </p:spTree>
    <p:extLst>
      <p:ext uri="{BB962C8B-B14F-4D97-AF65-F5344CB8AC3E}">
        <p14:creationId xmlns:p14="http://schemas.microsoft.com/office/powerpoint/2010/main" val="977431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1BE1F-6A6E-2417-DF2E-30E33C5D597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C567446-B72A-4719-C4D5-245ED71CA1C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7C452CD-593F-480C-C41C-F01F9F0E169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Dit programma geeft aan hoe je in ongeveer 90 minuten een beeld krijgt van de manier waarop je digitale geletterdheid kunt invoeren op jouw school. Om ook een indruk te krijgen van het gewenste toekomstbeeld speel je het spel nogmaals. Hiervoor heb je ongeveer 40 minuten extra nodig. </a:t>
            </a:r>
          </a:p>
          <a:p>
            <a:endParaRPr lang="nl-NL"/>
          </a:p>
        </p:txBody>
      </p:sp>
      <p:sp>
        <p:nvSpPr>
          <p:cNvPr id="4" name="Tijdelijke aanduiding voor dianummer 3">
            <a:extLst>
              <a:ext uri="{FF2B5EF4-FFF2-40B4-BE49-F238E27FC236}">
                <a16:creationId xmlns:a16="http://schemas.microsoft.com/office/drawing/2014/main" id="{7AE1CC47-9EF2-4C62-0232-2634F2EAD101}"/>
              </a:ext>
            </a:extLst>
          </p:cNvPr>
          <p:cNvSpPr>
            <a:spLocks noGrp="1"/>
          </p:cNvSpPr>
          <p:nvPr>
            <p:ph type="sldNum" sz="quarter" idx="5"/>
          </p:nvPr>
        </p:nvSpPr>
        <p:spPr/>
        <p:txBody>
          <a:bodyPr/>
          <a:lstStyle/>
          <a:p>
            <a:fld id="{84205A54-5AAF-9E4C-A9E8-AC47F9147E8A}" type="slidenum">
              <a:rPr lang="nl-NL" smtClean="0"/>
              <a:t>4</a:t>
            </a:fld>
            <a:endParaRPr lang="nl-NL"/>
          </a:p>
        </p:txBody>
      </p:sp>
    </p:spTree>
    <p:extLst>
      <p:ext uri="{BB962C8B-B14F-4D97-AF65-F5344CB8AC3E}">
        <p14:creationId xmlns:p14="http://schemas.microsoft.com/office/powerpoint/2010/main" val="3170681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E906D-7F5C-885A-BF0E-201DFF546E6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6B1E694-0D29-160E-EA36-FF75053C3BD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F4B6BEC-6967-6593-DEAC-D1536D10511C}"/>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9A90772F-AC61-23DA-715E-09FFF2359F76}"/>
              </a:ext>
            </a:extLst>
          </p:cNvPr>
          <p:cNvSpPr>
            <a:spLocks noGrp="1"/>
          </p:cNvSpPr>
          <p:nvPr>
            <p:ph type="sldNum" sz="quarter" idx="5"/>
          </p:nvPr>
        </p:nvSpPr>
        <p:spPr/>
        <p:txBody>
          <a:bodyPr/>
          <a:lstStyle/>
          <a:p>
            <a:fld id="{84205A54-5AAF-9E4C-A9E8-AC47F9147E8A}" type="slidenum">
              <a:rPr lang="nl-NL" smtClean="0"/>
              <a:t>5</a:t>
            </a:fld>
            <a:endParaRPr lang="nl-NL"/>
          </a:p>
        </p:txBody>
      </p:sp>
    </p:spTree>
    <p:extLst>
      <p:ext uri="{BB962C8B-B14F-4D97-AF65-F5344CB8AC3E}">
        <p14:creationId xmlns:p14="http://schemas.microsoft.com/office/powerpoint/2010/main" val="3230612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85077-E5C5-AF75-61F0-8DD349A8434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DADDF5A-E9EC-FDE5-4B7E-83EF0A43F76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A51ADAE-24EF-584E-CA1E-2DD29CBBE51E}"/>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C481A34A-0958-EF1C-6972-81A361386813}"/>
              </a:ext>
            </a:extLst>
          </p:cNvPr>
          <p:cNvSpPr>
            <a:spLocks noGrp="1"/>
          </p:cNvSpPr>
          <p:nvPr>
            <p:ph type="sldNum" sz="quarter" idx="5"/>
          </p:nvPr>
        </p:nvSpPr>
        <p:spPr/>
        <p:txBody>
          <a:bodyPr/>
          <a:lstStyle/>
          <a:p>
            <a:fld id="{84205A54-5AAF-9E4C-A9E8-AC47F9147E8A}" type="slidenum">
              <a:rPr lang="nl-NL" smtClean="0"/>
              <a:t>6</a:t>
            </a:fld>
            <a:endParaRPr lang="nl-NL"/>
          </a:p>
        </p:txBody>
      </p:sp>
    </p:spTree>
    <p:extLst>
      <p:ext uri="{BB962C8B-B14F-4D97-AF65-F5344CB8AC3E}">
        <p14:creationId xmlns:p14="http://schemas.microsoft.com/office/powerpoint/2010/main" val="2575697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4C2D6-FFB9-EC88-A2AA-FFCB3B5A849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4118614-D2D6-1D4F-D206-FE63E17F58C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2AEFDD4-90A2-178C-E7E4-B3CC0A33779C}"/>
              </a:ext>
            </a:extLst>
          </p:cNvPr>
          <p:cNvSpPr>
            <a:spLocks noGrp="1"/>
          </p:cNvSpPr>
          <p:nvPr>
            <p:ph type="body" idx="1"/>
          </p:nvPr>
        </p:nvSpPr>
        <p:spPr/>
        <p:txBody>
          <a:bodyPr/>
          <a:lstStyle/>
          <a:p>
            <a:r>
              <a:rPr lang="nl-NL"/>
              <a:t>De inspectie zal naar verwachting de nieuwe standaard Basisvaardigheden (OP0</a:t>
            </a:r>
            <a:r>
              <a:rPr lang="en-US"/>
              <a:t>)</a:t>
            </a:r>
            <a:r>
              <a:rPr lang="nl-NL"/>
              <a:t> uit het </a:t>
            </a:r>
            <a:r>
              <a:rPr lang="nl-NL" err="1"/>
              <a:t>onderzoekskader</a:t>
            </a:r>
            <a:r>
              <a:rPr lang="nl-NL"/>
              <a:t> gebruiken om toe te zien op de kwaliteit van het onderwijs in digitale geletterdheid. </a:t>
            </a:r>
            <a:r>
              <a:rPr lang="nl-NL" sz="1200" b="0" i="0" kern="1200">
                <a:solidFill>
                  <a:schemeClr val="tx1"/>
                </a:solidFill>
                <a:effectLst/>
                <a:latin typeface="+mn-lt"/>
                <a:ea typeface="+mn-ea"/>
                <a:cs typeface="+mn-cs"/>
              </a:rPr>
              <a:t>Het gaat er bij deze standaard om dat er op school bewuste keuzes </a:t>
            </a:r>
            <a:r>
              <a:rPr lang="nl-NL"/>
              <a:t>worden gemaakt</a:t>
            </a:r>
            <a:r>
              <a:rPr lang="nl-NL" sz="1200" b="0" i="0" kern="1200">
                <a:solidFill>
                  <a:schemeClr val="tx1"/>
                </a:solidFill>
                <a:effectLst/>
                <a:latin typeface="+mn-lt"/>
                <a:ea typeface="+mn-ea"/>
                <a:cs typeface="+mn-cs"/>
              </a:rPr>
              <a:t> in het plannen en uitvoeren van het curriculum op de basisvaardigheden en dat dit vervolgens </a:t>
            </a:r>
            <a:r>
              <a:rPr lang="nl-NL"/>
              <a:t>is</a:t>
            </a:r>
            <a:r>
              <a:rPr lang="nl-NL" sz="1200" b="0" i="0" kern="1200">
                <a:solidFill>
                  <a:schemeClr val="tx1"/>
                </a:solidFill>
                <a:effectLst/>
                <a:latin typeface="+mn-lt"/>
                <a:ea typeface="+mn-ea"/>
                <a:cs typeface="+mn-cs"/>
              </a:rPr>
              <a:t> terug te zien in de klas. </a:t>
            </a:r>
            <a:endParaRPr lang="nl-NL"/>
          </a:p>
        </p:txBody>
      </p:sp>
      <p:sp>
        <p:nvSpPr>
          <p:cNvPr id="4" name="Tijdelijke aanduiding voor dianummer 3">
            <a:extLst>
              <a:ext uri="{FF2B5EF4-FFF2-40B4-BE49-F238E27FC236}">
                <a16:creationId xmlns:a16="http://schemas.microsoft.com/office/drawing/2014/main" id="{06E13EFD-C334-6276-ADC8-580B014BB16F}"/>
              </a:ext>
            </a:extLst>
          </p:cNvPr>
          <p:cNvSpPr>
            <a:spLocks noGrp="1"/>
          </p:cNvSpPr>
          <p:nvPr>
            <p:ph type="sldNum" sz="quarter" idx="5"/>
          </p:nvPr>
        </p:nvSpPr>
        <p:spPr/>
        <p:txBody>
          <a:bodyPr/>
          <a:lstStyle/>
          <a:p>
            <a:fld id="{84205A54-5AAF-9E4C-A9E8-AC47F9147E8A}" type="slidenum">
              <a:rPr lang="nl-NL" smtClean="0"/>
              <a:t>7</a:t>
            </a:fld>
            <a:endParaRPr lang="nl-NL"/>
          </a:p>
        </p:txBody>
      </p:sp>
    </p:spTree>
    <p:extLst>
      <p:ext uri="{BB962C8B-B14F-4D97-AF65-F5344CB8AC3E}">
        <p14:creationId xmlns:p14="http://schemas.microsoft.com/office/powerpoint/2010/main" val="1024125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C517C-9C6B-B429-24FC-D7234730F09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632CE28-5C69-7A50-03CC-635380F38DB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48F4F62-0553-7325-4F33-F50CBF75751D}"/>
              </a:ext>
            </a:extLst>
          </p:cNvPr>
          <p:cNvSpPr>
            <a:spLocks noGrp="1"/>
          </p:cNvSpPr>
          <p:nvPr>
            <p:ph type="body" idx="1"/>
          </p:nvPr>
        </p:nvSpPr>
        <p:spPr/>
        <p:txBody>
          <a:bodyPr/>
          <a:lstStyle/>
          <a:p>
            <a:r>
              <a:rPr lang="nl-NL"/>
              <a:t>Het leergebied digitale geletterdheid hangt sterk samen met andere leergebieden. Uitgangspunt bij het ontwikkelen van de kerndoelen is daarom dat digitale geletterdheid verweven wordt met andere leergebieden. Maar hoe doe je dat op een wijze die bij jouw school past? </a:t>
            </a:r>
          </a:p>
          <a:p>
            <a:endParaRPr lang="nl-NL"/>
          </a:p>
          <a:p>
            <a:r>
              <a:rPr lang="nl-NL"/>
              <a:t>We gebruiken twee assen die helpen om de verschillen en overeenkomsten tussen de scenario’s duidelijk te maken: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kern="1200">
                <a:solidFill>
                  <a:schemeClr val="tx1"/>
                </a:solidFill>
                <a:effectLst/>
                <a:latin typeface="+mn-lt"/>
                <a:ea typeface="+mn-ea"/>
                <a:cs typeface="+mn-cs"/>
              </a:rPr>
              <a:t>Verticale as: integratie laat zien hoe sterk digitale geletterdheid inhoudelijk verbonden wordt met de bestaande schoolvakken. </a:t>
            </a:r>
            <a:r>
              <a:rPr lang="nl-NL"/>
              <a:t>Langs deze as staan de curriculumonderdelen die hierop van invloed zijn.</a:t>
            </a:r>
            <a:endParaRPr lang="nl-NL" sz="1200" kern="1200">
              <a:solidFill>
                <a:schemeClr val="tx1"/>
              </a:solidFill>
              <a:effectLst/>
              <a:latin typeface="+mn-lt"/>
              <a:ea typeface="+mn-ea"/>
              <a:cs typeface="+mn-cs"/>
            </a:endParaRPr>
          </a:p>
          <a:p>
            <a:pPr marL="628650" lvl="1" indent="-171450">
              <a:buFont typeface="Arial" panose="020B0604020202020204" pitchFamily="34" charset="0"/>
              <a:buChar char="•"/>
            </a:pPr>
            <a:r>
              <a:rPr lang="nl-NL" sz="1200" kern="1200">
                <a:solidFill>
                  <a:schemeClr val="tx1"/>
                </a:solidFill>
                <a:effectLst/>
                <a:latin typeface="+mn-lt"/>
                <a:ea typeface="+mn-ea"/>
                <a:cs typeface="+mn-cs"/>
              </a:rPr>
              <a:t>Horizontale as: flexibiliteit verwijst naar de mate waarin digitale geletterdheid een incidentele of structurele plek heeft in het curriculum. </a:t>
            </a:r>
          </a:p>
        </p:txBody>
      </p:sp>
      <p:sp>
        <p:nvSpPr>
          <p:cNvPr id="4" name="Tijdelijke aanduiding voor dianummer 3">
            <a:extLst>
              <a:ext uri="{FF2B5EF4-FFF2-40B4-BE49-F238E27FC236}">
                <a16:creationId xmlns:a16="http://schemas.microsoft.com/office/drawing/2014/main" id="{779845B8-4E4C-F94C-25F4-4A001E988115}"/>
              </a:ext>
            </a:extLst>
          </p:cNvPr>
          <p:cNvSpPr>
            <a:spLocks noGrp="1"/>
          </p:cNvSpPr>
          <p:nvPr>
            <p:ph type="sldNum" sz="quarter" idx="5"/>
          </p:nvPr>
        </p:nvSpPr>
        <p:spPr/>
        <p:txBody>
          <a:bodyPr/>
          <a:lstStyle/>
          <a:p>
            <a:fld id="{84205A54-5AAF-9E4C-A9E8-AC47F9147E8A}" type="slidenum">
              <a:rPr lang="nl-NL" smtClean="0"/>
              <a:t>8</a:t>
            </a:fld>
            <a:endParaRPr lang="nl-NL"/>
          </a:p>
        </p:txBody>
      </p:sp>
    </p:spTree>
    <p:extLst>
      <p:ext uri="{BB962C8B-B14F-4D97-AF65-F5344CB8AC3E}">
        <p14:creationId xmlns:p14="http://schemas.microsoft.com/office/powerpoint/2010/main" val="3367047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8780F-8949-E32A-8A7F-5EE633FB29A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30E0CE2-0C0C-7E61-B30C-09B67EE7A79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62F102A-62C7-5205-4AB8-98171B3ADC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De matrix helpt ons om een aantal scenario’s voor de invoering van digitale geletterdheid in kaart te brengen. </a:t>
            </a:r>
            <a:r>
              <a:rPr lang="nl-NL" sz="1200" kern="1200">
                <a:solidFill>
                  <a:schemeClr val="tx1"/>
                </a:solidFill>
                <a:effectLst/>
                <a:latin typeface="+mn-lt"/>
                <a:ea typeface="+mn-ea"/>
                <a:cs typeface="+mn-cs"/>
              </a:rPr>
              <a:t>De matrix is opgebouwd langs de assen flexibiliteit en integratie. </a:t>
            </a:r>
            <a:endParaRPr lang="nl-NL"/>
          </a:p>
          <a:p>
            <a:endParaRPr lang="nl-NL"/>
          </a:p>
          <a:p>
            <a:endParaRPr lang="nl-NL"/>
          </a:p>
        </p:txBody>
      </p:sp>
      <p:sp>
        <p:nvSpPr>
          <p:cNvPr id="4" name="Tijdelijke aanduiding voor dianummer 3">
            <a:extLst>
              <a:ext uri="{FF2B5EF4-FFF2-40B4-BE49-F238E27FC236}">
                <a16:creationId xmlns:a16="http://schemas.microsoft.com/office/drawing/2014/main" id="{D42CCB65-D339-7A76-1BC0-E39CC50AEFCD}"/>
              </a:ext>
            </a:extLst>
          </p:cNvPr>
          <p:cNvSpPr>
            <a:spLocks noGrp="1"/>
          </p:cNvSpPr>
          <p:nvPr>
            <p:ph type="sldNum" sz="quarter" idx="5"/>
          </p:nvPr>
        </p:nvSpPr>
        <p:spPr/>
        <p:txBody>
          <a:bodyPr/>
          <a:lstStyle/>
          <a:p>
            <a:fld id="{84205A54-5AAF-9E4C-A9E8-AC47F9147E8A}" type="slidenum">
              <a:rPr lang="nl-NL" smtClean="0"/>
              <a:t>9</a:t>
            </a:fld>
            <a:endParaRPr lang="nl-NL"/>
          </a:p>
        </p:txBody>
      </p:sp>
    </p:spTree>
    <p:extLst>
      <p:ext uri="{BB962C8B-B14F-4D97-AF65-F5344CB8AC3E}">
        <p14:creationId xmlns:p14="http://schemas.microsoft.com/office/powerpoint/2010/main" val="3954836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FB0E0-423E-201E-C4C6-99D5F26ADEB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F064069-FE19-2CAF-0059-2B6721037F4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A160457-B22C-7AEE-A771-26495365B3A3}"/>
              </a:ext>
            </a:extLst>
          </p:cNvPr>
          <p:cNvSpPr>
            <a:spLocks noGrp="1"/>
          </p:cNvSpPr>
          <p:nvPr>
            <p:ph type="body" idx="1"/>
          </p:nvPr>
        </p:nvSpPr>
        <p:spPr/>
        <p:txBody>
          <a:bodyPr/>
          <a:lstStyle/>
          <a:p>
            <a:r>
              <a:rPr lang="en-US"/>
              <a:t>Door </a:t>
            </a:r>
            <a:r>
              <a:rPr lang="en-US" err="1"/>
              <a:t>vragen</a:t>
            </a:r>
            <a:r>
              <a:rPr lang="en-US"/>
              <a:t> </a:t>
            </a:r>
            <a:r>
              <a:rPr lang="en-US" err="1"/>
              <a:t>te</a:t>
            </a:r>
            <a:r>
              <a:rPr lang="en-US"/>
              <a:t> </a:t>
            </a:r>
            <a:r>
              <a:rPr lang="en-US" err="1"/>
              <a:t>beantwoorden</a:t>
            </a:r>
            <a:r>
              <a:rPr lang="en-US"/>
              <a:t> over de </a:t>
            </a:r>
            <a:r>
              <a:rPr lang="en-US" err="1"/>
              <a:t>verschillende</a:t>
            </a:r>
            <a:r>
              <a:rPr lang="en-US"/>
              <a:t> </a:t>
            </a:r>
            <a:r>
              <a:rPr lang="en-US" err="1"/>
              <a:t>curriculumonderdelen</a:t>
            </a:r>
            <a:r>
              <a:rPr lang="en-US"/>
              <a:t> op de </a:t>
            </a:r>
            <a:r>
              <a:rPr lang="en-US" err="1"/>
              <a:t>assen</a:t>
            </a:r>
            <a:r>
              <a:rPr lang="en-US"/>
              <a:t>, </a:t>
            </a:r>
            <a:r>
              <a:rPr lang="en-US" err="1"/>
              <a:t>bepaal</a:t>
            </a:r>
            <a:r>
              <a:rPr lang="en-US"/>
              <a:t> je welk scenario het </a:t>
            </a:r>
            <a:r>
              <a:rPr lang="en-US" err="1"/>
              <a:t>beste</a:t>
            </a:r>
            <a:r>
              <a:rPr lang="en-US"/>
              <a:t> </a:t>
            </a:r>
            <a:r>
              <a:rPr lang="en-US" err="1"/>
              <a:t>bij</a:t>
            </a:r>
            <a:r>
              <a:rPr lang="en-US"/>
              <a:t> </a:t>
            </a:r>
            <a:r>
              <a:rPr lang="en-US" err="1"/>
              <a:t>jouw</a:t>
            </a:r>
            <a:r>
              <a:rPr lang="en-US"/>
              <a:t> school past.</a:t>
            </a:r>
            <a:endParaRPr lang="nl-NL"/>
          </a:p>
        </p:txBody>
      </p:sp>
      <p:sp>
        <p:nvSpPr>
          <p:cNvPr id="4" name="Tijdelijke aanduiding voor dianummer 3">
            <a:extLst>
              <a:ext uri="{FF2B5EF4-FFF2-40B4-BE49-F238E27FC236}">
                <a16:creationId xmlns:a16="http://schemas.microsoft.com/office/drawing/2014/main" id="{89C1CBF5-95E3-2021-DCBD-48D8D32818AB}"/>
              </a:ext>
            </a:extLst>
          </p:cNvPr>
          <p:cNvSpPr>
            <a:spLocks noGrp="1"/>
          </p:cNvSpPr>
          <p:nvPr>
            <p:ph type="sldNum" sz="quarter" idx="5"/>
          </p:nvPr>
        </p:nvSpPr>
        <p:spPr/>
        <p:txBody>
          <a:bodyPr/>
          <a:lstStyle/>
          <a:p>
            <a:fld id="{84205A54-5AAF-9E4C-A9E8-AC47F9147E8A}" type="slidenum">
              <a:rPr lang="nl-NL" smtClean="0"/>
              <a:t>10</a:t>
            </a:fld>
            <a:endParaRPr lang="nl-NL"/>
          </a:p>
        </p:txBody>
      </p:sp>
    </p:spTree>
    <p:extLst>
      <p:ext uri="{BB962C8B-B14F-4D97-AF65-F5344CB8AC3E}">
        <p14:creationId xmlns:p14="http://schemas.microsoft.com/office/powerpoint/2010/main" val="349829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C9813-91C4-335E-8CD5-C6F7803F47B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A250E75-D2BC-5A19-120A-2FB1A53DF04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7796DDF-7441-FD88-31D4-91DB98A21537}"/>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10C8A93D-76B3-7D51-882F-C91775E98E0B}"/>
              </a:ext>
            </a:extLst>
          </p:cNvPr>
          <p:cNvSpPr>
            <a:spLocks noGrp="1"/>
          </p:cNvSpPr>
          <p:nvPr>
            <p:ph type="sldNum" sz="quarter" idx="5"/>
          </p:nvPr>
        </p:nvSpPr>
        <p:spPr/>
        <p:txBody>
          <a:bodyPr/>
          <a:lstStyle/>
          <a:p>
            <a:fld id="{84205A54-5AAF-9E4C-A9E8-AC47F9147E8A}" type="slidenum">
              <a:rPr lang="nl-NL" smtClean="0"/>
              <a:t>11</a:t>
            </a:fld>
            <a:endParaRPr lang="nl-NL"/>
          </a:p>
        </p:txBody>
      </p:sp>
    </p:spTree>
    <p:extLst>
      <p:ext uri="{BB962C8B-B14F-4D97-AF65-F5344CB8AC3E}">
        <p14:creationId xmlns:p14="http://schemas.microsoft.com/office/powerpoint/2010/main" val="225967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49BBF1-E582-1BE2-0DB9-C1F11948D6E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5F38FB7-A99E-CBDC-1697-0BD6DB7217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6C8E7EB-441B-7221-F282-63B637BD0663}"/>
              </a:ext>
            </a:extLst>
          </p:cNvPr>
          <p:cNvSpPr>
            <a:spLocks noGrp="1"/>
          </p:cNvSpPr>
          <p:nvPr>
            <p:ph type="dt" sz="half" idx="10"/>
          </p:nvPr>
        </p:nvSpPr>
        <p:spPr/>
        <p:txBody>
          <a:bodyPr/>
          <a:lstStyle/>
          <a:p>
            <a:fld id="{B8238254-59DF-B14A-A2C7-8E052B89FB10}" type="datetimeFigureOut">
              <a:rPr lang="nl-NL" smtClean="0"/>
              <a:t>27-11-2025</a:t>
            </a:fld>
            <a:endParaRPr lang="nl-NL"/>
          </a:p>
        </p:txBody>
      </p:sp>
      <p:sp>
        <p:nvSpPr>
          <p:cNvPr id="5" name="Tijdelijke aanduiding voor voettekst 4">
            <a:extLst>
              <a:ext uri="{FF2B5EF4-FFF2-40B4-BE49-F238E27FC236}">
                <a16:creationId xmlns:a16="http://schemas.microsoft.com/office/drawing/2014/main" id="{38C16CA8-6D58-F75F-3515-44D381E3356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D8E4470-5B0E-DF5B-C552-71DD5AC81246}"/>
              </a:ext>
            </a:extLst>
          </p:cNvPr>
          <p:cNvSpPr>
            <a:spLocks noGrp="1"/>
          </p:cNvSpPr>
          <p:nvPr>
            <p:ph type="sldNum" sz="quarter" idx="12"/>
          </p:nvPr>
        </p:nvSpPr>
        <p:spPr/>
        <p:txBody>
          <a:bodyPr/>
          <a:lstStyle/>
          <a:p>
            <a:fld id="{C538B90B-2E81-3A48-BE7A-1473FC4BBDBA}" type="slidenum">
              <a:rPr lang="nl-NL" smtClean="0"/>
              <a:t>‹nr.›</a:t>
            </a:fld>
            <a:endParaRPr lang="nl-NL"/>
          </a:p>
        </p:txBody>
      </p:sp>
    </p:spTree>
    <p:extLst>
      <p:ext uri="{BB962C8B-B14F-4D97-AF65-F5344CB8AC3E}">
        <p14:creationId xmlns:p14="http://schemas.microsoft.com/office/powerpoint/2010/main" val="1366812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E99ADF-21E9-38C0-621D-C22CEF64D53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D65556CF-C4BB-616C-A563-98F1DEDEBCA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D7997A2-E71E-FD20-7D29-02EC502B4186}"/>
              </a:ext>
            </a:extLst>
          </p:cNvPr>
          <p:cNvSpPr>
            <a:spLocks noGrp="1"/>
          </p:cNvSpPr>
          <p:nvPr>
            <p:ph type="dt" sz="half" idx="10"/>
          </p:nvPr>
        </p:nvSpPr>
        <p:spPr/>
        <p:txBody>
          <a:bodyPr/>
          <a:lstStyle/>
          <a:p>
            <a:fld id="{B8238254-59DF-B14A-A2C7-8E052B89FB10}" type="datetimeFigureOut">
              <a:rPr lang="nl-NL" smtClean="0"/>
              <a:t>27-11-2025</a:t>
            </a:fld>
            <a:endParaRPr lang="nl-NL"/>
          </a:p>
        </p:txBody>
      </p:sp>
      <p:sp>
        <p:nvSpPr>
          <p:cNvPr id="5" name="Tijdelijke aanduiding voor voettekst 4">
            <a:extLst>
              <a:ext uri="{FF2B5EF4-FFF2-40B4-BE49-F238E27FC236}">
                <a16:creationId xmlns:a16="http://schemas.microsoft.com/office/drawing/2014/main" id="{14669772-8C34-8715-9012-5862A5BCA0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BEDEDC4-22DC-D951-1E7E-9F7C4F879AA2}"/>
              </a:ext>
            </a:extLst>
          </p:cNvPr>
          <p:cNvSpPr>
            <a:spLocks noGrp="1"/>
          </p:cNvSpPr>
          <p:nvPr>
            <p:ph type="sldNum" sz="quarter" idx="12"/>
          </p:nvPr>
        </p:nvSpPr>
        <p:spPr/>
        <p:txBody>
          <a:bodyPr/>
          <a:lstStyle/>
          <a:p>
            <a:fld id="{C538B90B-2E81-3A48-BE7A-1473FC4BBDBA}" type="slidenum">
              <a:rPr lang="nl-NL" smtClean="0"/>
              <a:t>‹nr.›</a:t>
            </a:fld>
            <a:endParaRPr lang="nl-NL"/>
          </a:p>
        </p:txBody>
      </p:sp>
    </p:spTree>
    <p:extLst>
      <p:ext uri="{BB962C8B-B14F-4D97-AF65-F5344CB8AC3E}">
        <p14:creationId xmlns:p14="http://schemas.microsoft.com/office/powerpoint/2010/main" val="1957768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4EC3868-64DB-6079-FF1D-A673291B89B2}"/>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949D03E-01AB-9DD7-508E-BD4EF3D593B2}"/>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FEEF0AA-B1D9-C369-AC93-22A2D813C2B8}"/>
              </a:ext>
            </a:extLst>
          </p:cNvPr>
          <p:cNvSpPr>
            <a:spLocks noGrp="1"/>
          </p:cNvSpPr>
          <p:nvPr>
            <p:ph type="dt" sz="half" idx="10"/>
          </p:nvPr>
        </p:nvSpPr>
        <p:spPr/>
        <p:txBody>
          <a:bodyPr/>
          <a:lstStyle/>
          <a:p>
            <a:fld id="{B8238254-59DF-B14A-A2C7-8E052B89FB10}" type="datetimeFigureOut">
              <a:rPr lang="nl-NL" smtClean="0"/>
              <a:t>27-11-2025</a:t>
            </a:fld>
            <a:endParaRPr lang="nl-NL"/>
          </a:p>
        </p:txBody>
      </p:sp>
      <p:sp>
        <p:nvSpPr>
          <p:cNvPr id="5" name="Tijdelijke aanduiding voor voettekst 4">
            <a:extLst>
              <a:ext uri="{FF2B5EF4-FFF2-40B4-BE49-F238E27FC236}">
                <a16:creationId xmlns:a16="http://schemas.microsoft.com/office/drawing/2014/main" id="{EF07C975-CBDC-7ABD-9F24-CE67282A0AE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E84A518-749A-2771-AFB1-13C6B0786019}"/>
              </a:ext>
            </a:extLst>
          </p:cNvPr>
          <p:cNvSpPr>
            <a:spLocks noGrp="1"/>
          </p:cNvSpPr>
          <p:nvPr>
            <p:ph type="sldNum" sz="quarter" idx="12"/>
          </p:nvPr>
        </p:nvSpPr>
        <p:spPr/>
        <p:txBody>
          <a:bodyPr/>
          <a:lstStyle/>
          <a:p>
            <a:fld id="{C538B90B-2E81-3A48-BE7A-1473FC4BBDBA}" type="slidenum">
              <a:rPr lang="nl-NL" smtClean="0"/>
              <a:t>‹nr.›</a:t>
            </a:fld>
            <a:endParaRPr lang="nl-NL"/>
          </a:p>
        </p:txBody>
      </p:sp>
    </p:spTree>
    <p:extLst>
      <p:ext uri="{BB962C8B-B14F-4D97-AF65-F5344CB8AC3E}">
        <p14:creationId xmlns:p14="http://schemas.microsoft.com/office/powerpoint/2010/main" val="1493793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E4F94B-FB96-9F11-F8CA-C08EBC9BC53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696D39C-966B-35D4-344D-F70024A84DC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CFBC016-4991-EF33-AED7-D30EC384D244}"/>
              </a:ext>
            </a:extLst>
          </p:cNvPr>
          <p:cNvSpPr>
            <a:spLocks noGrp="1"/>
          </p:cNvSpPr>
          <p:nvPr>
            <p:ph type="dt" sz="half" idx="10"/>
          </p:nvPr>
        </p:nvSpPr>
        <p:spPr/>
        <p:txBody>
          <a:bodyPr/>
          <a:lstStyle/>
          <a:p>
            <a:fld id="{B8238254-59DF-B14A-A2C7-8E052B89FB10}" type="datetimeFigureOut">
              <a:rPr lang="nl-NL" smtClean="0"/>
              <a:t>27-11-2025</a:t>
            </a:fld>
            <a:endParaRPr lang="nl-NL"/>
          </a:p>
        </p:txBody>
      </p:sp>
      <p:sp>
        <p:nvSpPr>
          <p:cNvPr id="5" name="Tijdelijke aanduiding voor voettekst 4">
            <a:extLst>
              <a:ext uri="{FF2B5EF4-FFF2-40B4-BE49-F238E27FC236}">
                <a16:creationId xmlns:a16="http://schemas.microsoft.com/office/drawing/2014/main" id="{30A7FBBB-EE78-0256-B780-DA0C503B1D6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D40521F-5B3D-3E03-AF7F-720A81E177FB}"/>
              </a:ext>
            </a:extLst>
          </p:cNvPr>
          <p:cNvSpPr>
            <a:spLocks noGrp="1"/>
          </p:cNvSpPr>
          <p:nvPr>
            <p:ph type="sldNum" sz="quarter" idx="12"/>
          </p:nvPr>
        </p:nvSpPr>
        <p:spPr/>
        <p:txBody>
          <a:bodyPr/>
          <a:lstStyle/>
          <a:p>
            <a:fld id="{C538B90B-2E81-3A48-BE7A-1473FC4BBDBA}" type="slidenum">
              <a:rPr lang="nl-NL" smtClean="0"/>
              <a:t>‹nr.›</a:t>
            </a:fld>
            <a:endParaRPr lang="nl-NL"/>
          </a:p>
        </p:txBody>
      </p:sp>
    </p:spTree>
    <p:extLst>
      <p:ext uri="{BB962C8B-B14F-4D97-AF65-F5344CB8AC3E}">
        <p14:creationId xmlns:p14="http://schemas.microsoft.com/office/powerpoint/2010/main" val="43206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71C183-C57D-C980-CA63-BBF5F664D904}"/>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97EE8D1-148C-A8F3-CBA2-49C659C3BFB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2D19A5A-FA13-76D8-5AC5-0E513AE99C4B}"/>
              </a:ext>
            </a:extLst>
          </p:cNvPr>
          <p:cNvSpPr>
            <a:spLocks noGrp="1"/>
          </p:cNvSpPr>
          <p:nvPr>
            <p:ph type="dt" sz="half" idx="10"/>
          </p:nvPr>
        </p:nvSpPr>
        <p:spPr/>
        <p:txBody>
          <a:bodyPr/>
          <a:lstStyle/>
          <a:p>
            <a:fld id="{B8238254-59DF-B14A-A2C7-8E052B89FB10}" type="datetimeFigureOut">
              <a:rPr lang="nl-NL" smtClean="0"/>
              <a:t>27-11-2025</a:t>
            </a:fld>
            <a:endParaRPr lang="nl-NL"/>
          </a:p>
        </p:txBody>
      </p:sp>
      <p:sp>
        <p:nvSpPr>
          <p:cNvPr id="5" name="Tijdelijke aanduiding voor voettekst 4">
            <a:extLst>
              <a:ext uri="{FF2B5EF4-FFF2-40B4-BE49-F238E27FC236}">
                <a16:creationId xmlns:a16="http://schemas.microsoft.com/office/drawing/2014/main" id="{67FD417D-455C-8D01-83AB-A1219A2C1F4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56A259F-DC19-5D7B-53C9-73A600A0F129}"/>
              </a:ext>
            </a:extLst>
          </p:cNvPr>
          <p:cNvSpPr>
            <a:spLocks noGrp="1"/>
          </p:cNvSpPr>
          <p:nvPr>
            <p:ph type="sldNum" sz="quarter" idx="12"/>
          </p:nvPr>
        </p:nvSpPr>
        <p:spPr/>
        <p:txBody>
          <a:bodyPr/>
          <a:lstStyle/>
          <a:p>
            <a:fld id="{C538B90B-2E81-3A48-BE7A-1473FC4BBDBA}" type="slidenum">
              <a:rPr lang="nl-NL" smtClean="0"/>
              <a:t>‹nr.›</a:t>
            </a:fld>
            <a:endParaRPr lang="nl-NL"/>
          </a:p>
        </p:txBody>
      </p:sp>
    </p:spTree>
    <p:extLst>
      <p:ext uri="{BB962C8B-B14F-4D97-AF65-F5344CB8AC3E}">
        <p14:creationId xmlns:p14="http://schemas.microsoft.com/office/powerpoint/2010/main" val="373367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94ADCD-B1A8-0AAA-D3D9-47B4AB922DE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52DA9FC-65E1-27B4-EDE4-4278725017B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C6D2A4A2-3BEC-7BF1-E498-3E57EFD583F7}"/>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FD6CA8D-C973-79C4-A4B5-9A26A00B9EA9}"/>
              </a:ext>
            </a:extLst>
          </p:cNvPr>
          <p:cNvSpPr>
            <a:spLocks noGrp="1"/>
          </p:cNvSpPr>
          <p:nvPr>
            <p:ph type="dt" sz="half" idx="10"/>
          </p:nvPr>
        </p:nvSpPr>
        <p:spPr/>
        <p:txBody>
          <a:bodyPr/>
          <a:lstStyle/>
          <a:p>
            <a:fld id="{B8238254-59DF-B14A-A2C7-8E052B89FB10}" type="datetimeFigureOut">
              <a:rPr lang="nl-NL" smtClean="0"/>
              <a:t>27-11-2025</a:t>
            </a:fld>
            <a:endParaRPr lang="nl-NL"/>
          </a:p>
        </p:txBody>
      </p:sp>
      <p:sp>
        <p:nvSpPr>
          <p:cNvPr id="6" name="Tijdelijke aanduiding voor voettekst 5">
            <a:extLst>
              <a:ext uri="{FF2B5EF4-FFF2-40B4-BE49-F238E27FC236}">
                <a16:creationId xmlns:a16="http://schemas.microsoft.com/office/drawing/2014/main" id="{1CDDE090-E303-1DA3-58B4-E736A0F9170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A538AB5-9227-AF1C-258C-974A3B03B7EE}"/>
              </a:ext>
            </a:extLst>
          </p:cNvPr>
          <p:cNvSpPr>
            <a:spLocks noGrp="1"/>
          </p:cNvSpPr>
          <p:nvPr>
            <p:ph type="sldNum" sz="quarter" idx="12"/>
          </p:nvPr>
        </p:nvSpPr>
        <p:spPr/>
        <p:txBody>
          <a:bodyPr/>
          <a:lstStyle/>
          <a:p>
            <a:fld id="{C538B90B-2E81-3A48-BE7A-1473FC4BBDBA}" type="slidenum">
              <a:rPr lang="nl-NL" smtClean="0"/>
              <a:t>‹nr.›</a:t>
            </a:fld>
            <a:endParaRPr lang="nl-NL"/>
          </a:p>
        </p:txBody>
      </p:sp>
    </p:spTree>
    <p:extLst>
      <p:ext uri="{BB962C8B-B14F-4D97-AF65-F5344CB8AC3E}">
        <p14:creationId xmlns:p14="http://schemas.microsoft.com/office/powerpoint/2010/main" val="3645813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7DA6B5-67F5-117A-1BFF-16058D68D18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CFE15BD-F95F-A091-F4F5-25D21378B9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147B2CF-1B75-3BC4-1B32-9AFF66070FD2}"/>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6D260B3-ABCE-B951-9E77-2CD126CE5E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566E9013-361C-25E7-5BF2-5EABA394EA89}"/>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054F962-9355-4A64-5BB3-FA383734B984}"/>
              </a:ext>
            </a:extLst>
          </p:cNvPr>
          <p:cNvSpPr>
            <a:spLocks noGrp="1"/>
          </p:cNvSpPr>
          <p:nvPr>
            <p:ph type="dt" sz="half" idx="10"/>
          </p:nvPr>
        </p:nvSpPr>
        <p:spPr/>
        <p:txBody>
          <a:bodyPr/>
          <a:lstStyle/>
          <a:p>
            <a:fld id="{B8238254-59DF-B14A-A2C7-8E052B89FB10}" type="datetimeFigureOut">
              <a:rPr lang="nl-NL" smtClean="0"/>
              <a:t>27-11-2025</a:t>
            </a:fld>
            <a:endParaRPr lang="nl-NL"/>
          </a:p>
        </p:txBody>
      </p:sp>
      <p:sp>
        <p:nvSpPr>
          <p:cNvPr id="8" name="Tijdelijke aanduiding voor voettekst 7">
            <a:extLst>
              <a:ext uri="{FF2B5EF4-FFF2-40B4-BE49-F238E27FC236}">
                <a16:creationId xmlns:a16="http://schemas.microsoft.com/office/drawing/2014/main" id="{8F5D5A08-14DA-24AD-1793-FDDD7C851D71}"/>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39893C4-02D1-451B-15DE-5AE7AF6AC007}"/>
              </a:ext>
            </a:extLst>
          </p:cNvPr>
          <p:cNvSpPr>
            <a:spLocks noGrp="1"/>
          </p:cNvSpPr>
          <p:nvPr>
            <p:ph type="sldNum" sz="quarter" idx="12"/>
          </p:nvPr>
        </p:nvSpPr>
        <p:spPr/>
        <p:txBody>
          <a:bodyPr/>
          <a:lstStyle/>
          <a:p>
            <a:fld id="{C538B90B-2E81-3A48-BE7A-1473FC4BBDBA}" type="slidenum">
              <a:rPr lang="nl-NL" smtClean="0"/>
              <a:t>‹nr.›</a:t>
            </a:fld>
            <a:endParaRPr lang="nl-NL"/>
          </a:p>
        </p:txBody>
      </p:sp>
    </p:spTree>
    <p:extLst>
      <p:ext uri="{BB962C8B-B14F-4D97-AF65-F5344CB8AC3E}">
        <p14:creationId xmlns:p14="http://schemas.microsoft.com/office/powerpoint/2010/main" val="444407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8CC1B7-FCDB-3106-9E4B-3C0CFD2BE5F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6F7A00D-84A7-7303-05CE-04B3FDAF8937}"/>
              </a:ext>
            </a:extLst>
          </p:cNvPr>
          <p:cNvSpPr>
            <a:spLocks noGrp="1"/>
          </p:cNvSpPr>
          <p:nvPr>
            <p:ph type="dt" sz="half" idx="10"/>
          </p:nvPr>
        </p:nvSpPr>
        <p:spPr/>
        <p:txBody>
          <a:bodyPr/>
          <a:lstStyle/>
          <a:p>
            <a:fld id="{B8238254-59DF-B14A-A2C7-8E052B89FB10}" type="datetimeFigureOut">
              <a:rPr lang="nl-NL" smtClean="0"/>
              <a:t>27-11-2025</a:t>
            </a:fld>
            <a:endParaRPr lang="nl-NL"/>
          </a:p>
        </p:txBody>
      </p:sp>
      <p:sp>
        <p:nvSpPr>
          <p:cNvPr id="4" name="Tijdelijke aanduiding voor voettekst 3">
            <a:extLst>
              <a:ext uri="{FF2B5EF4-FFF2-40B4-BE49-F238E27FC236}">
                <a16:creationId xmlns:a16="http://schemas.microsoft.com/office/drawing/2014/main" id="{37CAE7DA-63F3-F1BA-AEAA-9DCFF564E94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27F8D509-A60C-64C8-25D2-2182C4DD7BE9}"/>
              </a:ext>
            </a:extLst>
          </p:cNvPr>
          <p:cNvSpPr>
            <a:spLocks noGrp="1"/>
          </p:cNvSpPr>
          <p:nvPr>
            <p:ph type="sldNum" sz="quarter" idx="12"/>
          </p:nvPr>
        </p:nvSpPr>
        <p:spPr/>
        <p:txBody>
          <a:bodyPr/>
          <a:lstStyle/>
          <a:p>
            <a:fld id="{C538B90B-2E81-3A48-BE7A-1473FC4BBDBA}" type="slidenum">
              <a:rPr lang="nl-NL" smtClean="0"/>
              <a:t>‹nr.›</a:t>
            </a:fld>
            <a:endParaRPr lang="nl-NL"/>
          </a:p>
        </p:txBody>
      </p:sp>
    </p:spTree>
    <p:extLst>
      <p:ext uri="{BB962C8B-B14F-4D97-AF65-F5344CB8AC3E}">
        <p14:creationId xmlns:p14="http://schemas.microsoft.com/office/powerpoint/2010/main" val="15599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1662543-08E0-F7D0-70BF-DA30504B652A}"/>
              </a:ext>
            </a:extLst>
          </p:cNvPr>
          <p:cNvSpPr>
            <a:spLocks noGrp="1"/>
          </p:cNvSpPr>
          <p:nvPr>
            <p:ph type="dt" sz="half" idx="10"/>
          </p:nvPr>
        </p:nvSpPr>
        <p:spPr/>
        <p:txBody>
          <a:bodyPr/>
          <a:lstStyle/>
          <a:p>
            <a:fld id="{B8238254-59DF-B14A-A2C7-8E052B89FB10}" type="datetimeFigureOut">
              <a:rPr lang="nl-NL" smtClean="0"/>
              <a:t>27-11-2025</a:t>
            </a:fld>
            <a:endParaRPr lang="nl-NL"/>
          </a:p>
        </p:txBody>
      </p:sp>
      <p:sp>
        <p:nvSpPr>
          <p:cNvPr id="3" name="Tijdelijke aanduiding voor voettekst 2">
            <a:extLst>
              <a:ext uri="{FF2B5EF4-FFF2-40B4-BE49-F238E27FC236}">
                <a16:creationId xmlns:a16="http://schemas.microsoft.com/office/drawing/2014/main" id="{4CCEB88B-FED4-CB97-6EB6-0F86C4F3AA85}"/>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2768BD3-6D92-E01A-C7D2-563B1B9559B0}"/>
              </a:ext>
            </a:extLst>
          </p:cNvPr>
          <p:cNvSpPr>
            <a:spLocks noGrp="1"/>
          </p:cNvSpPr>
          <p:nvPr>
            <p:ph type="sldNum" sz="quarter" idx="12"/>
          </p:nvPr>
        </p:nvSpPr>
        <p:spPr/>
        <p:txBody>
          <a:bodyPr/>
          <a:lstStyle/>
          <a:p>
            <a:fld id="{C538B90B-2E81-3A48-BE7A-1473FC4BBDBA}" type="slidenum">
              <a:rPr lang="nl-NL" smtClean="0"/>
              <a:t>‹nr.›</a:t>
            </a:fld>
            <a:endParaRPr lang="nl-NL"/>
          </a:p>
        </p:txBody>
      </p:sp>
    </p:spTree>
    <p:extLst>
      <p:ext uri="{BB962C8B-B14F-4D97-AF65-F5344CB8AC3E}">
        <p14:creationId xmlns:p14="http://schemas.microsoft.com/office/powerpoint/2010/main" val="2637426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32D16B-5273-584F-74C0-CBF85F6922A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B1F185D-4A91-27F2-0F83-3E5680364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6D00BAC-BA53-3B93-1683-C8956E9164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5A9222F-2A59-6922-53AB-78610431B22C}"/>
              </a:ext>
            </a:extLst>
          </p:cNvPr>
          <p:cNvSpPr>
            <a:spLocks noGrp="1"/>
          </p:cNvSpPr>
          <p:nvPr>
            <p:ph type="dt" sz="half" idx="10"/>
          </p:nvPr>
        </p:nvSpPr>
        <p:spPr/>
        <p:txBody>
          <a:bodyPr/>
          <a:lstStyle/>
          <a:p>
            <a:fld id="{B8238254-59DF-B14A-A2C7-8E052B89FB10}" type="datetimeFigureOut">
              <a:rPr lang="nl-NL" smtClean="0"/>
              <a:t>27-11-2025</a:t>
            </a:fld>
            <a:endParaRPr lang="nl-NL"/>
          </a:p>
        </p:txBody>
      </p:sp>
      <p:sp>
        <p:nvSpPr>
          <p:cNvPr id="6" name="Tijdelijke aanduiding voor voettekst 5">
            <a:extLst>
              <a:ext uri="{FF2B5EF4-FFF2-40B4-BE49-F238E27FC236}">
                <a16:creationId xmlns:a16="http://schemas.microsoft.com/office/drawing/2014/main" id="{36F7E51C-5E04-A547-BA41-F3ED0082D4C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B92F043-8006-E307-93A0-417EA13B17C2}"/>
              </a:ext>
            </a:extLst>
          </p:cNvPr>
          <p:cNvSpPr>
            <a:spLocks noGrp="1"/>
          </p:cNvSpPr>
          <p:nvPr>
            <p:ph type="sldNum" sz="quarter" idx="12"/>
          </p:nvPr>
        </p:nvSpPr>
        <p:spPr/>
        <p:txBody>
          <a:bodyPr/>
          <a:lstStyle/>
          <a:p>
            <a:fld id="{C538B90B-2E81-3A48-BE7A-1473FC4BBDBA}" type="slidenum">
              <a:rPr lang="nl-NL" smtClean="0"/>
              <a:t>‹nr.›</a:t>
            </a:fld>
            <a:endParaRPr lang="nl-NL"/>
          </a:p>
        </p:txBody>
      </p:sp>
    </p:spTree>
    <p:extLst>
      <p:ext uri="{BB962C8B-B14F-4D97-AF65-F5344CB8AC3E}">
        <p14:creationId xmlns:p14="http://schemas.microsoft.com/office/powerpoint/2010/main" val="1139314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50DA30-07C6-BC45-C332-6F015656118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F0FBDD24-DFAB-6B48-77C9-66025BED72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20343FE9-AD43-D798-DC97-7D3824E5B2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366EF43-538D-E90D-2A1C-AB9DE74A0D94}"/>
              </a:ext>
            </a:extLst>
          </p:cNvPr>
          <p:cNvSpPr>
            <a:spLocks noGrp="1"/>
          </p:cNvSpPr>
          <p:nvPr>
            <p:ph type="dt" sz="half" idx="10"/>
          </p:nvPr>
        </p:nvSpPr>
        <p:spPr/>
        <p:txBody>
          <a:bodyPr/>
          <a:lstStyle/>
          <a:p>
            <a:fld id="{B8238254-59DF-B14A-A2C7-8E052B89FB10}" type="datetimeFigureOut">
              <a:rPr lang="nl-NL" smtClean="0"/>
              <a:t>27-11-2025</a:t>
            </a:fld>
            <a:endParaRPr lang="nl-NL"/>
          </a:p>
        </p:txBody>
      </p:sp>
      <p:sp>
        <p:nvSpPr>
          <p:cNvPr id="6" name="Tijdelijke aanduiding voor voettekst 5">
            <a:extLst>
              <a:ext uri="{FF2B5EF4-FFF2-40B4-BE49-F238E27FC236}">
                <a16:creationId xmlns:a16="http://schemas.microsoft.com/office/drawing/2014/main" id="{B9C689C4-A380-DF64-7105-BA2719B8689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39818BA-19D3-141B-F2C5-5CCEA5167B4A}"/>
              </a:ext>
            </a:extLst>
          </p:cNvPr>
          <p:cNvSpPr>
            <a:spLocks noGrp="1"/>
          </p:cNvSpPr>
          <p:nvPr>
            <p:ph type="sldNum" sz="quarter" idx="12"/>
          </p:nvPr>
        </p:nvSpPr>
        <p:spPr/>
        <p:txBody>
          <a:bodyPr/>
          <a:lstStyle/>
          <a:p>
            <a:fld id="{C538B90B-2E81-3A48-BE7A-1473FC4BBDBA}" type="slidenum">
              <a:rPr lang="nl-NL" smtClean="0"/>
              <a:t>‹nr.›</a:t>
            </a:fld>
            <a:endParaRPr lang="nl-NL"/>
          </a:p>
        </p:txBody>
      </p:sp>
    </p:spTree>
    <p:extLst>
      <p:ext uri="{BB962C8B-B14F-4D97-AF65-F5344CB8AC3E}">
        <p14:creationId xmlns:p14="http://schemas.microsoft.com/office/powerpoint/2010/main" val="4092834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5A42ACF-502A-C99D-D42C-F42087CB5C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C4E3DEA-2819-AD28-EFD5-97376B29F7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86FD10F-B586-879F-6CDD-F5FFAE4126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8238254-59DF-B14A-A2C7-8E052B89FB10}" type="datetimeFigureOut">
              <a:rPr lang="nl-NL" smtClean="0"/>
              <a:t>27-11-2025</a:t>
            </a:fld>
            <a:endParaRPr lang="nl-NL"/>
          </a:p>
        </p:txBody>
      </p:sp>
      <p:sp>
        <p:nvSpPr>
          <p:cNvPr id="5" name="Tijdelijke aanduiding voor voettekst 4">
            <a:extLst>
              <a:ext uri="{FF2B5EF4-FFF2-40B4-BE49-F238E27FC236}">
                <a16:creationId xmlns:a16="http://schemas.microsoft.com/office/drawing/2014/main" id="{F0FC4653-5B9E-F748-2920-F5E0D6F86E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13801C27-22EA-956D-2787-EB6AF498D4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538B90B-2E81-3A48-BE7A-1473FC4BBDBA}" type="slidenum">
              <a:rPr lang="nl-NL" smtClean="0"/>
              <a:t>‹nr.›</a:t>
            </a:fld>
            <a:endParaRPr lang="nl-NL"/>
          </a:p>
        </p:txBody>
      </p:sp>
    </p:spTree>
    <p:extLst>
      <p:ext uri="{BB962C8B-B14F-4D97-AF65-F5344CB8AC3E}">
        <p14:creationId xmlns:p14="http://schemas.microsoft.com/office/powerpoint/2010/main" val="2665987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7.emf"/><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7.emf"/><Relationship Id="rId7" Type="http://schemas.openxmlformats.org/officeDocument/2006/relationships/image" Target="../media/image23.jpeg"/><Relationship Id="rId12" Type="http://schemas.openxmlformats.org/officeDocument/2006/relationships/image" Target="../media/image28.jpeg"/><Relationship Id="rId17" Type="http://schemas.openxmlformats.org/officeDocument/2006/relationships/image" Target="../media/image33.svg"/><Relationship Id="rId2" Type="http://schemas.openxmlformats.org/officeDocument/2006/relationships/notesSlide" Target="../notesSlides/notesSlide11.xml"/><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s>
</file>

<file path=ppt/slides/_rels/slide1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3.pn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6.svg"/><Relationship Id="rId4" Type="http://schemas.openxmlformats.org/officeDocument/2006/relationships/image" Target="../media/image14.svg"/><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svg"/><Relationship Id="rId18" Type="http://schemas.openxmlformats.org/officeDocument/2006/relationships/image" Target="../media/image46.png"/><Relationship Id="rId3" Type="http://schemas.openxmlformats.org/officeDocument/2006/relationships/image" Target="../media/image35.svg"/><Relationship Id="rId21" Type="http://schemas.openxmlformats.org/officeDocument/2006/relationships/image" Target="../media/image49.svg"/><Relationship Id="rId7" Type="http://schemas.openxmlformats.org/officeDocument/2006/relationships/image" Target="../media/image39.svg"/><Relationship Id="rId12" Type="http://schemas.openxmlformats.org/officeDocument/2006/relationships/image" Target="../media/image3.png"/><Relationship Id="rId17" Type="http://schemas.openxmlformats.org/officeDocument/2006/relationships/image" Target="../media/image45.svg"/><Relationship Id="rId2" Type="http://schemas.openxmlformats.org/officeDocument/2006/relationships/image" Target="../media/image34.png"/><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5" Type="http://schemas.openxmlformats.org/officeDocument/2006/relationships/image" Target="../media/image6.svg"/><Relationship Id="rId23" Type="http://schemas.openxmlformats.org/officeDocument/2006/relationships/image" Target="../media/image51.svg"/><Relationship Id="rId10" Type="http://schemas.openxmlformats.org/officeDocument/2006/relationships/image" Target="../media/image42.png"/><Relationship Id="rId19" Type="http://schemas.openxmlformats.org/officeDocument/2006/relationships/image" Target="../media/image47.sv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5.png"/><Relationship Id="rId22"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hyperlink" Target="file:///C:/Users/buijs01/OneDrive%20-%20Kennisnet/Digitale%20bekwaamheid/Digitale%20geletterdheid/Kerndoelen/502k_kader_ontwerpruimte.pdf" TargetMode="External"/><Relationship Id="rId13" Type="http://schemas.openxmlformats.org/officeDocument/2006/relationships/image" Target="../media/image3.png"/><Relationship Id="rId3" Type="http://schemas.openxmlformats.org/officeDocument/2006/relationships/hyperlink" Target="https://www.kennisnet.nl/onderzoek/ruimte-voor-verbetering-vaardigheden-digitale-geletterdheid-nederlandse-leerlingen/" TargetMode="External"/><Relationship Id="rId7" Type="http://schemas.openxmlformats.org/officeDocument/2006/relationships/hyperlink" Target="https://expertisepuntdigitalegeletterdheid.nl/" TargetMode="External"/><Relationship Id="rId12" Type="http://schemas.openxmlformats.org/officeDocument/2006/relationships/hyperlink" Target="https://www.onderwijsinspectie.nl/onderwerpen/onderzoekskader-2021-wat-is-er-veranderd/bijstelling-2025/info/op0" TargetMode="External"/><Relationship Id="rId2" Type="http://schemas.openxmlformats.org/officeDocument/2006/relationships/notesSlide" Target="../notesSlides/notesSlide17.xml"/><Relationship Id="rId16" Type="http://schemas.openxmlformats.org/officeDocument/2006/relationships/image" Target="../media/image6.svg"/><Relationship Id="rId1" Type="http://schemas.openxmlformats.org/officeDocument/2006/relationships/slideLayout" Target="../slideLayouts/slideLayout2.xml"/><Relationship Id="rId6" Type="http://schemas.openxmlformats.org/officeDocument/2006/relationships/hyperlink" Target="https://www.kennisnet.nl/onderzoek/hoe-kun-je-digitale-geletterdheid-invoeren-in-het-onderwijs/" TargetMode="External"/><Relationship Id="rId11" Type="http://schemas.openxmlformats.org/officeDocument/2006/relationships/hyperlink" Target="https://www.actualisatiekerndoelen.nl/aan-de-slag" TargetMode="External"/><Relationship Id="rId5" Type="http://schemas.openxmlformats.org/officeDocument/2006/relationships/hyperlink" Target="https://www.kennisnet.nl/tools/teamopdrachten-digitale-geletterdheid/" TargetMode="External"/><Relationship Id="rId15" Type="http://schemas.openxmlformats.org/officeDocument/2006/relationships/image" Target="../media/image5.png"/><Relationship Id="rId10" Type="http://schemas.openxmlformats.org/officeDocument/2006/relationships/hyperlink" Target="https://www.slo.nl/thema/meer/actualisatie-kerndoelen-examenprogramma/actualisatie-kerndoelen/definitieve-conceptkerndoelen-digitale/@24983/definitieve-conceptkerndoelen-dg/" TargetMode="External"/><Relationship Id="rId4" Type="http://schemas.openxmlformats.org/officeDocument/2006/relationships/hyperlink" Target="https://www.kennisnet.nl/digitale-geletterdheid/werken-aan-digitale-geletterdheid-van-visie-naar-praktijk/" TargetMode="External"/><Relationship Id="rId9" Type="http://schemas.openxmlformats.org/officeDocument/2006/relationships/hyperlink" Target="https://www.slo.nl/thema/meer/actualisatie-kerndoelen-examenprogramma/" TargetMode="External"/><Relationship Id="rId14" Type="http://schemas.openxmlformats.org/officeDocument/2006/relationships/image" Target="../media/image4.svg"/></Relationships>
</file>

<file path=ppt/slides/_rels/slide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microsoft.com/office/2018/10/relationships/comments" Target="../comments/modernComment_102_C887AAFC.xml"/><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6.svg"/><Relationship Id="rId4" Type="http://schemas.openxmlformats.org/officeDocument/2006/relationships/image" Target="../media/image8.sv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3.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6.svg"/><Relationship Id="rId4" Type="http://schemas.openxmlformats.org/officeDocument/2006/relationships/image" Target="../media/image14.sv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F1F9E5E-13AE-DA6A-8947-FB40F26820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40053" y="5813075"/>
            <a:ext cx="1911891" cy="329636"/>
          </a:xfrm>
          <a:prstGeom prst="rect">
            <a:avLst/>
          </a:prstGeom>
        </p:spPr>
      </p:pic>
      <p:pic>
        <p:nvPicPr>
          <p:cNvPr id="7" name="Graphic 6">
            <a:extLst>
              <a:ext uri="{FF2B5EF4-FFF2-40B4-BE49-F238E27FC236}">
                <a16:creationId xmlns:a16="http://schemas.microsoft.com/office/drawing/2014/main" id="{C0D3AE61-94A2-AD7A-246B-D64E2A05EC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65351" y="2595238"/>
            <a:ext cx="7879232" cy="1692576"/>
          </a:xfrm>
          <a:prstGeom prst="rect">
            <a:avLst/>
          </a:prstGeom>
        </p:spPr>
      </p:pic>
    </p:spTree>
    <p:extLst>
      <p:ext uri="{BB962C8B-B14F-4D97-AF65-F5344CB8AC3E}">
        <p14:creationId xmlns:p14="http://schemas.microsoft.com/office/powerpoint/2010/main" val="1587894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6C5F4-B8C7-9EAC-2321-DD51E49CE4EC}"/>
            </a:ext>
          </a:extLst>
        </p:cNvPr>
        <p:cNvGrpSpPr/>
        <p:nvPr/>
      </p:nvGrpSpPr>
      <p:grpSpPr>
        <a:xfrm>
          <a:off x="0" y="0"/>
          <a:ext cx="0" cy="0"/>
          <a:chOff x="0" y="0"/>
          <a:chExt cx="0" cy="0"/>
        </a:xfrm>
      </p:grpSpPr>
      <p:sp>
        <p:nvSpPr>
          <p:cNvPr id="3" name="Titel 1">
            <a:extLst>
              <a:ext uri="{FF2B5EF4-FFF2-40B4-BE49-F238E27FC236}">
                <a16:creationId xmlns:a16="http://schemas.microsoft.com/office/drawing/2014/main" id="{0AA0E856-BA32-02B5-0339-3457EDA86824}"/>
              </a:ext>
            </a:extLst>
          </p:cNvPr>
          <p:cNvSpPr>
            <a:spLocks noGrp="1" noChangeArrowheads="1"/>
          </p:cNvSpPr>
          <p:nvPr>
            <p:ph type="title"/>
          </p:nvPr>
        </p:nvSpPr>
        <p:spPr>
          <a:xfrm>
            <a:off x="442913" y="560800"/>
            <a:ext cx="8029755" cy="1129094"/>
          </a:xfrm>
        </p:spPr>
        <p:txBody>
          <a:bodyPr>
            <a:normAutofit fontScale="90000"/>
          </a:bodyPr>
          <a:lstStyle/>
          <a:p>
            <a:r>
              <a:rPr lang="nl-NL" altLang="nl-NL" b="1">
                <a:solidFill>
                  <a:srgbClr val="0070C0"/>
                </a:solidFill>
                <a:latin typeface="Sansa SmCon Pro Bd" panose="02000000000000000000" pitchFamily="2" charset="0"/>
                <a:cs typeface="Arial" panose="020B0604020202020204" pitchFamily="34" charset="0"/>
              </a:rPr>
              <a:t>Welk scenario past bij onze huidige situatie?</a:t>
            </a:r>
          </a:p>
        </p:txBody>
      </p:sp>
      <p:pic>
        <p:nvPicPr>
          <p:cNvPr id="5" name="Graphic 4">
            <a:extLst>
              <a:ext uri="{FF2B5EF4-FFF2-40B4-BE49-F238E27FC236}">
                <a16:creationId xmlns:a16="http://schemas.microsoft.com/office/drawing/2014/main" id="{334D0DA6-8E1F-7DA8-8FC5-B32DAF31AA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02728" y="6140951"/>
            <a:ext cx="2336907" cy="502002"/>
          </a:xfrm>
          <a:prstGeom prst="rect">
            <a:avLst/>
          </a:prstGeom>
        </p:spPr>
      </p:pic>
      <p:pic>
        <p:nvPicPr>
          <p:cNvPr id="10" name="Graphic 9">
            <a:extLst>
              <a:ext uri="{FF2B5EF4-FFF2-40B4-BE49-F238E27FC236}">
                <a16:creationId xmlns:a16="http://schemas.microsoft.com/office/drawing/2014/main" id="{1B6270FF-0311-0D19-F04F-4399DC09A4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23774" y="-2334255"/>
            <a:ext cx="6144096" cy="6820988"/>
          </a:xfrm>
          <a:prstGeom prst="rect">
            <a:avLst/>
          </a:prstGeom>
        </p:spPr>
      </p:pic>
      <p:pic>
        <p:nvPicPr>
          <p:cNvPr id="4" name="Graphic 3">
            <a:extLst>
              <a:ext uri="{FF2B5EF4-FFF2-40B4-BE49-F238E27FC236}">
                <a16:creationId xmlns:a16="http://schemas.microsoft.com/office/drawing/2014/main" id="{77BDB3C1-C7FF-390C-D0D4-99CFC0CBB7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2913" y="1804776"/>
            <a:ext cx="6877563" cy="4892607"/>
          </a:xfrm>
          <a:prstGeom prst="rect">
            <a:avLst/>
          </a:prstGeom>
        </p:spPr>
      </p:pic>
    </p:spTree>
    <p:extLst>
      <p:ext uri="{BB962C8B-B14F-4D97-AF65-F5344CB8AC3E}">
        <p14:creationId xmlns:p14="http://schemas.microsoft.com/office/powerpoint/2010/main" val="1176909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E1D21-C918-97A2-F6EC-7905848ABA7F}"/>
            </a:ext>
          </a:extLst>
        </p:cNvPr>
        <p:cNvGrpSpPr/>
        <p:nvPr/>
      </p:nvGrpSpPr>
      <p:grpSpPr>
        <a:xfrm>
          <a:off x="0" y="0"/>
          <a:ext cx="0" cy="0"/>
          <a:chOff x="0" y="0"/>
          <a:chExt cx="0" cy="0"/>
        </a:xfrm>
      </p:grpSpPr>
      <p:sp>
        <p:nvSpPr>
          <p:cNvPr id="2" name="Tijdelijke aanduiding voor inhoud 2">
            <a:extLst>
              <a:ext uri="{FF2B5EF4-FFF2-40B4-BE49-F238E27FC236}">
                <a16:creationId xmlns:a16="http://schemas.microsoft.com/office/drawing/2014/main" id="{E2C7E4E7-C738-BFEE-0B43-55F0E8EBB675}"/>
              </a:ext>
            </a:extLst>
          </p:cNvPr>
          <p:cNvSpPr txBox="1">
            <a:spLocks noChangeArrowheads="1"/>
          </p:cNvSpPr>
          <p:nvPr/>
        </p:nvSpPr>
        <p:spPr>
          <a:xfrm>
            <a:off x="442912" y="1425988"/>
            <a:ext cx="9488166" cy="5084762"/>
          </a:xfrm>
          <a:prstGeom prst="rect">
            <a:avLst/>
          </a:prstGeom>
        </p:spPr>
        <p:txBody>
          <a:bodyPr vert="horz" lIns="91440" tIns="45720" rIns="91440" bIns="45720" numCol="1" rtlCol="0" anchor="t">
            <a:noAutofit/>
          </a:bodyPr>
          <a:lstStyle>
            <a:defPPr>
              <a:defRPr lang="nl-NL"/>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nl-NL" sz="1600" b="1">
                <a:solidFill>
                  <a:schemeClr val="tx1"/>
                </a:solidFill>
                <a:latin typeface="Sansa SmCon Pro Bd" panose="02000000000000000000" pitchFamily="2" charset="0"/>
                <a:cs typeface="Arial"/>
              </a:rPr>
              <a:t>Benodigdheden</a:t>
            </a:r>
          </a:p>
          <a:p>
            <a:pPr marL="285750" indent="-285750">
              <a:spcAft>
                <a:spcPts val="600"/>
              </a:spcAft>
              <a:buFont typeface="Wingdings" pitchFamily="2" charset="2"/>
              <a:buChar char="§"/>
            </a:pPr>
            <a:r>
              <a:rPr lang="nl-NL" sz="1600">
                <a:solidFill>
                  <a:schemeClr val="tx1"/>
                </a:solidFill>
                <a:latin typeface="Sansa SmCon Pro Lt" panose="02000000000000000000" pitchFamily="2" charset="0"/>
                <a:cs typeface="Arial"/>
              </a:rPr>
              <a:t>Spelbord</a:t>
            </a:r>
          </a:p>
          <a:p>
            <a:pPr marL="285750" indent="-285750">
              <a:spcAft>
                <a:spcPts val="600"/>
              </a:spcAft>
              <a:buFont typeface="Wingdings" pitchFamily="2" charset="2"/>
              <a:buChar char="§"/>
            </a:pPr>
            <a:r>
              <a:rPr lang="nl-NL" sz="1600">
                <a:solidFill>
                  <a:schemeClr val="tx1"/>
                </a:solidFill>
                <a:latin typeface="Sansa SmCon Pro Lt" panose="02000000000000000000" pitchFamily="2" charset="0"/>
                <a:cs typeface="Arial"/>
              </a:rPr>
              <a:t>Per spelbord: stapel van 15 donkerblauwe kaarten</a:t>
            </a:r>
          </a:p>
          <a:p>
            <a:pPr marL="285750" indent="-285750">
              <a:spcAft>
                <a:spcPts val="600"/>
              </a:spcAft>
              <a:buFont typeface="Wingdings" pitchFamily="2" charset="2"/>
              <a:buChar char="§"/>
            </a:pPr>
            <a:r>
              <a:rPr lang="nl-NL" sz="1600">
                <a:solidFill>
                  <a:schemeClr val="tx1"/>
                </a:solidFill>
                <a:latin typeface="Sansa SmCon Pro Lt" panose="02000000000000000000" pitchFamily="2" charset="0"/>
                <a:cs typeface="Arial"/>
              </a:rPr>
              <a:t>Per persoon: 15 lichtblauwe kaarten</a:t>
            </a:r>
          </a:p>
          <a:p>
            <a:pPr>
              <a:spcAft>
                <a:spcPts val="600"/>
              </a:spcAft>
            </a:pPr>
            <a:endParaRPr lang="nl-NL" sz="1600" b="1">
              <a:solidFill>
                <a:schemeClr val="tx1"/>
              </a:solidFill>
              <a:latin typeface="Sansa SmCon Pro Bd" panose="02000000000000000000" pitchFamily="2" charset="0"/>
              <a:cs typeface="Arial"/>
            </a:endParaRPr>
          </a:p>
          <a:p>
            <a:pPr>
              <a:spcAft>
                <a:spcPts val="600"/>
              </a:spcAft>
            </a:pPr>
            <a:r>
              <a:rPr lang="nl-NL" sz="1600" b="1">
                <a:solidFill>
                  <a:schemeClr val="tx1"/>
                </a:solidFill>
                <a:latin typeface="Sansa SmCon Pro Bd" panose="02000000000000000000" pitchFamily="2" charset="0"/>
                <a:cs typeface="Arial"/>
              </a:rPr>
              <a:t>Spelregels</a:t>
            </a:r>
          </a:p>
          <a:p>
            <a:pPr marL="285750" indent="-285750">
              <a:spcAft>
                <a:spcPts val="600"/>
              </a:spcAft>
              <a:buFont typeface="Wingdings" pitchFamily="2" charset="2"/>
              <a:buChar char="§"/>
            </a:pPr>
            <a:r>
              <a:rPr lang="nl-NL" sz="1600">
                <a:solidFill>
                  <a:schemeClr val="tx1"/>
                </a:solidFill>
                <a:latin typeface="Sansa SmCon Pro Lt" panose="02000000000000000000" pitchFamily="2" charset="0"/>
                <a:cs typeface="Arial"/>
              </a:rPr>
              <a:t>Leg de donkerblauwe kaarten op een stapel in het midden.</a:t>
            </a:r>
          </a:p>
          <a:p>
            <a:pPr marL="285750" indent="-285750">
              <a:spcAft>
                <a:spcPts val="600"/>
              </a:spcAft>
              <a:buFont typeface="Wingdings" pitchFamily="2" charset="2"/>
              <a:buChar char="§"/>
            </a:pPr>
            <a:r>
              <a:rPr lang="nl-NL" sz="1600">
                <a:solidFill>
                  <a:schemeClr val="tx1"/>
                </a:solidFill>
                <a:latin typeface="Sansa SmCon Pro Lt" panose="02000000000000000000" pitchFamily="2" charset="0"/>
                <a:cs typeface="Arial"/>
              </a:rPr>
              <a:t>Neem de eerste kaart van de stapel en lees de vraag voor.</a:t>
            </a:r>
          </a:p>
          <a:p>
            <a:pPr marL="285750" indent="-285750">
              <a:spcAft>
                <a:spcPts val="600"/>
              </a:spcAft>
              <a:buFont typeface="Wingdings" pitchFamily="2" charset="2"/>
              <a:buChar char="§"/>
            </a:pPr>
            <a:r>
              <a:rPr lang="nl-NL" sz="1600">
                <a:solidFill>
                  <a:schemeClr val="tx1"/>
                </a:solidFill>
                <a:latin typeface="Sansa SmCon Pro Lt" panose="02000000000000000000" pitchFamily="2" charset="0"/>
                <a:cs typeface="Arial"/>
              </a:rPr>
              <a:t>Iedere deelnemer pakt de bijbehorende lichtblauwe kaart. </a:t>
            </a:r>
            <a:br>
              <a:rPr lang="nl-NL" sz="1600">
                <a:solidFill>
                  <a:schemeClr val="tx1"/>
                </a:solidFill>
                <a:latin typeface="Sansa SmCon Pro Lt" panose="02000000000000000000" pitchFamily="2" charset="0"/>
                <a:cs typeface="Arial"/>
              </a:rPr>
            </a:br>
            <a:r>
              <a:rPr lang="nl-NL" sz="1600">
                <a:solidFill>
                  <a:schemeClr val="tx1"/>
                </a:solidFill>
                <a:latin typeface="Sansa SmCon Pro Lt" panose="02000000000000000000" pitchFamily="2" charset="0"/>
                <a:cs typeface="Arial"/>
              </a:rPr>
              <a:t>Let erop dat het onderwerp en het nummer van de vraag overeenkomt.</a:t>
            </a:r>
          </a:p>
          <a:p>
            <a:pPr marL="285750" indent="-285750">
              <a:spcAft>
                <a:spcPts val="600"/>
              </a:spcAft>
              <a:buFont typeface="Wingdings" pitchFamily="2" charset="2"/>
              <a:buChar char="§"/>
            </a:pPr>
            <a:r>
              <a:rPr lang="nl-NL" sz="1600">
                <a:solidFill>
                  <a:schemeClr val="tx1"/>
                </a:solidFill>
                <a:latin typeface="Sansa SmCon Pro Lt" panose="02000000000000000000" pitchFamily="2" charset="0"/>
                <a:cs typeface="Arial"/>
              </a:rPr>
              <a:t>Welke van de 4 stellingen past het beste bij de huidige situatie op je school?</a:t>
            </a:r>
            <a:br>
              <a:rPr lang="nl-NL" sz="1600">
                <a:solidFill>
                  <a:schemeClr val="tx1"/>
                </a:solidFill>
                <a:latin typeface="Sansa SmCon Pro Lt" panose="02000000000000000000" pitchFamily="2" charset="0"/>
                <a:cs typeface="Arial"/>
              </a:rPr>
            </a:br>
            <a:r>
              <a:rPr lang="nl-NL" sz="1600">
                <a:solidFill>
                  <a:schemeClr val="tx1"/>
                </a:solidFill>
                <a:latin typeface="Sansa SmCon Pro Lt" panose="02000000000000000000" pitchFamily="2" charset="0"/>
                <a:cs typeface="Arial"/>
              </a:rPr>
              <a:t>Noteer je keuze op het scoreblad.</a:t>
            </a:r>
          </a:p>
          <a:p>
            <a:pPr marL="285750" indent="-285750">
              <a:spcAft>
                <a:spcPts val="600"/>
              </a:spcAft>
              <a:buFont typeface="Wingdings" pitchFamily="2" charset="2"/>
              <a:buChar char="§"/>
            </a:pPr>
            <a:r>
              <a:rPr lang="nl-NL" sz="1600">
                <a:solidFill>
                  <a:schemeClr val="tx1"/>
                </a:solidFill>
                <a:latin typeface="Sansa SmCon Pro Lt" panose="02000000000000000000" pitchFamily="2" charset="0"/>
                <a:cs typeface="Arial"/>
              </a:rPr>
              <a:t>Voor deze stelling staat een gekleurd </a:t>
            </a:r>
            <a:r>
              <a:rPr lang="nl-NL" sz="1600" err="1">
                <a:solidFill>
                  <a:schemeClr val="tx1"/>
                </a:solidFill>
                <a:latin typeface="Sansa SmCon Pro Lt" panose="02000000000000000000" pitchFamily="2" charset="0"/>
                <a:cs typeface="Arial"/>
              </a:rPr>
              <a:t>vierkantje.Leg</a:t>
            </a:r>
            <a:r>
              <a:rPr lang="nl-NL" sz="1600">
                <a:solidFill>
                  <a:schemeClr val="tx1"/>
                </a:solidFill>
                <a:latin typeface="Sansa SmCon Pro Lt" panose="02000000000000000000" pitchFamily="2" charset="0"/>
                <a:cs typeface="Arial"/>
              </a:rPr>
              <a:t> je kaart op het scenario met dezelfde kleur.</a:t>
            </a:r>
          </a:p>
          <a:p>
            <a:pPr marL="285750" indent="-285750">
              <a:spcAft>
                <a:spcPts val="600"/>
              </a:spcAft>
              <a:buFont typeface="Wingdings" pitchFamily="2" charset="2"/>
              <a:buChar char="§"/>
            </a:pPr>
            <a:r>
              <a:rPr lang="nl-NL" sz="1600">
                <a:solidFill>
                  <a:schemeClr val="tx1"/>
                </a:solidFill>
                <a:latin typeface="Sansa SmCon Pro Lt" panose="02000000000000000000" pitchFamily="2" charset="0"/>
                <a:cs typeface="Arial"/>
              </a:rPr>
              <a:t>Onthoud welke kleur het fiche op jouw kaart heeft.</a:t>
            </a:r>
          </a:p>
          <a:p>
            <a:pPr marL="285750" indent="-285750">
              <a:spcAft>
                <a:spcPts val="600"/>
              </a:spcAft>
              <a:buFont typeface="Wingdings" pitchFamily="2" charset="2"/>
              <a:buChar char="§"/>
            </a:pPr>
            <a:r>
              <a:rPr lang="nl-NL" sz="1600">
                <a:solidFill>
                  <a:schemeClr val="tx1"/>
                </a:solidFill>
                <a:latin typeface="Sansa SmCon Pro Lt" panose="02000000000000000000" pitchFamily="2" charset="0"/>
                <a:cs typeface="Arial"/>
              </a:rPr>
              <a:t>Bekijk na afloop op welk scenario de meeste van jouw kaartjes liggen. </a:t>
            </a:r>
            <a:br>
              <a:rPr lang="nl-NL" sz="1600">
                <a:solidFill>
                  <a:schemeClr val="tx1"/>
                </a:solidFill>
                <a:latin typeface="Sansa SmCon Pro Lt" panose="02000000000000000000" pitchFamily="2" charset="0"/>
                <a:cs typeface="Arial"/>
              </a:rPr>
            </a:br>
            <a:r>
              <a:rPr lang="nl-NL" sz="1600">
                <a:solidFill>
                  <a:schemeClr val="tx1"/>
                </a:solidFill>
                <a:latin typeface="Sansa SmCon Pro Lt" panose="02000000000000000000" pitchFamily="2" charset="0"/>
                <a:cs typeface="Arial"/>
              </a:rPr>
              <a:t>Dit scenario sluit het beste aan bij jouw huidige situatie.</a:t>
            </a:r>
            <a:endParaRPr lang="nl-NL" altLang="nl-NL" sz="1600">
              <a:solidFill>
                <a:schemeClr val="tx1"/>
              </a:solidFill>
              <a:latin typeface="Sansa SmCon Pro Lt" panose="02000000000000000000" pitchFamily="2" charset="0"/>
              <a:cs typeface="Arial" panose="020B0604020202020204" pitchFamily="34" charset="0"/>
            </a:endParaRPr>
          </a:p>
        </p:txBody>
      </p:sp>
      <p:pic>
        <p:nvPicPr>
          <p:cNvPr id="3" name="Graphic 2">
            <a:extLst>
              <a:ext uri="{FF2B5EF4-FFF2-40B4-BE49-F238E27FC236}">
                <a16:creationId xmlns:a16="http://schemas.microsoft.com/office/drawing/2014/main" id="{167BEB1B-E9C8-6A88-A925-332BA97789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02728" y="6140951"/>
            <a:ext cx="2336907" cy="502002"/>
          </a:xfrm>
          <a:prstGeom prst="rect">
            <a:avLst/>
          </a:prstGeom>
        </p:spPr>
      </p:pic>
      <p:pic>
        <p:nvPicPr>
          <p:cNvPr id="7" name="Graphic 6">
            <a:extLst>
              <a:ext uri="{FF2B5EF4-FFF2-40B4-BE49-F238E27FC236}">
                <a16:creationId xmlns:a16="http://schemas.microsoft.com/office/drawing/2014/main" id="{A90B98A4-7009-7879-DAEB-A23DF5D268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23774" y="-2334255"/>
            <a:ext cx="6144096" cy="6820988"/>
          </a:xfrm>
          <a:prstGeom prst="rect">
            <a:avLst/>
          </a:prstGeom>
        </p:spPr>
      </p:pic>
      <p:sp>
        <p:nvSpPr>
          <p:cNvPr id="6" name="Titel 1">
            <a:extLst>
              <a:ext uri="{FF2B5EF4-FFF2-40B4-BE49-F238E27FC236}">
                <a16:creationId xmlns:a16="http://schemas.microsoft.com/office/drawing/2014/main" id="{514D1E4C-5C5F-9A7B-80A6-9F53FEC5BA83}"/>
              </a:ext>
            </a:extLst>
          </p:cNvPr>
          <p:cNvSpPr>
            <a:spLocks noGrp="1" noChangeArrowheads="1"/>
          </p:cNvSpPr>
          <p:nvPr>
            <p:ph type="title"/>
          </p:nvPr>
        </p:nvSpPr>
        <p:spPr>
          <a:xfrm>
            <a:off x="442913" y="560800"/>
            <a:ext cx="9326120" cy="576263"/>
          </a:xfrm>
        </p:spPr>
        <p:txBody>
          <a:bodyPr>
            <a:normAutofit fontScale="90000"/>
          </a:bodyPr>
          <a:lstStyle/>
          <a:p>
            <a:r>
              <a:rPr lang="nl-NL" altLang="nl-NL" b="1" dirty="0">
                <a:solidFill>
                  <a:srgbClr val="0070C0"/>
                </a:solidFill>
                <a:latin typeface="Sansa SmCon Pro Bd" panose="02000000000000000000" pitchFamily="2" charset="0"/>
                <a:cs typeface="Arial" panose="020B0604020202020204" pitchFamily="34" charset="0"/>
              </a:rPr>
              <a:t>Spelregels scenario huidige situatie</a:t>
            </a:r>
          </a:p>
        </p:txBody>
      </p:sp>
    </p:spTree>
    <p:extLst>
      <p:ext uri="{BB962C8B-B14F-4D97-AF65-F5344CB8AC3E}">
        <p14:creationId xmlns:p14="http://schemas.microsoft.com/office/powerpoint/2010/main" val="3814054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F102D-9A4E-94BF-04C4-95DF3D780E7D}"/>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DBF57F36-43CD-E30D-330A-5A4E30317BB0}"/>
              </a:ext>
            </a:extLst>
          </p:cNvPr>
          <p:cNvPicPr>
            <a:picLocks noChangeAspect="1"/>
          </p:cNvPicPr>
          <p:nvPr/>
        </p:nvPicPr>
        <p:blipFill>
          <a:blip r:embed="rId3"/>
          <a:stretch>
            <a:fillRect/>
          </a:stretch>
        </p:blipFill>
        <p:spPr>
          <a:xfrm>
            <a:off x="1230544" y="-33987"/>
            <a:ext cx="9730912" cy="6925973"/>
          </a:xfrm>
          <a:prstGeom prst="rect">
            <a:avLst/>
          </a:prstGeom>
        </p:spPr>
      </p:pic>
      <p:pic>
        <p:nvPicPr>
          <p:cNvPr id="3" name="Afbeelding 2" descr="Afbeelding met tekst, schermopname, Lettertype, visitekaartje&#10;&#10;Door AI gegenereerde inhoud is mogelijk onjuist.">
            <a:extLst>
              <a:ext uri="{FF2B5EF4-FFF2-40B4-BE49-F238E27FC236}">
                <a16:creationId xmlns:a16="http://schemas.microsoft.com/office/drawing/2014/main" id="{ACC78B83-1F1F-AB5A-ED0E-F1EA2560C196}"/>
              </a:ext>
            </a:extLst>
          </p:cNvPr>
          <p:cNvPicPr>
            <a:picLocks noChangeAspect="1"/>
          </p:cNvPicPr>
          <p:nvPr/>
        </p:nvPicPr>
        <p:blipFill>
          <a:blip r:embed="rId4"/>
          <a:stretch>
            <a:fillRect/>
          </a:stretch>
        </p:blipFill>
        <p:spPr>
          <a:xfrm rot="21357296">
            <a:off x="4670101" y="2124600"/>
            <a:ext cx="2312337" cy="1627200"/>
          </a:xfrm>
          <a:prstGeom prst="rect">
            <a:avLst/>
          </a:prstGeom>
        </p:spPr>
      </p:pic>
      <p:pic>
        <p:nvPicPr>
          <p:cNvPr id="5" name="Afbeelding 4" descr="Afbeelding met tekst, schermopname, Lettertype, visitekaartje&#10;&#10;Door AI gegenereerde inhoud is mogelijk onjuist.">
            <a:extLst>
              <a:ext uri="{FF2B5EF4-FFF2-40B4-BE49-F238E27FC236}">
                <a16:creationId xmlns:a16="http://schemas.microsoft.com/office/drawing/2014/main" id="{7BAC874A-45DB-6CEA-DF0C-16FEB599A63B}"/>
              </a:ext>
            </a:extLst>
          </p:cNvPr>
          <p:cNvPicPr>
            <a:picLocks noChangeAspect="1"/>
          </p:cNvPicPr>
          <p:nvPr/>
        </p:nvPicPr>
        <p:blipFill>
          <a:blip r:embed="rId5"/>
          <a:stretch>
            <a:fillRect/>
          </a:stretch>
        </p:blipFill>
        <p:spPr>
          <a:xfrm>
            <a:off x="4864403" y="2579614"/>
            <a:ext cx="2312337" cy="1627200"/>
          </a:xfrm>
          <a:prstGeom prst="rect">
            <a:avLst/>
          </a:prstGeom>
        </p:spPr>
      </p:pic>
      <p:pic>
        <p:nvPicPr>
          <p:cNvPr id="7" name="Afbeelding 6" descr="Afbeelding met tekst, schermopname, Lettertype&#10;&#10;Door AI gegenereerde inhoud is mogelijk onjuist.">
            <a:extLst>
              <a:ext uri="{FF2B5EF4-FFF2-40B4-BE49-F238E27FC236}">
                <a16:creationId xmlns:a16="http://schemas.microsoft.com/office/drawing/2014/main" id="{2DFD4F31-A672-EF7C-0FE4-EC61D301E04E}"/>
              </a:ext>
            </a:extLst>
          </p:cNvPr>
          <p:cNvPicPr>
            <a:picLocks noChangeAspect="1"/>
          </p:cNvPicPr>
          <p:nvPr/>
        </p:nvPicPr>
        <p:blipFill>
          <a:blip r:embed="rId6"/>
          <a:stretch>
            <a:fillRect/>
          </a:stretch>
        </p:blipFill>
        <p:spPr>
          <a:xfrm rot="287472">
            <a:off x="4957821" y="3017730"/>
            <a:ext cx="2312337" cy="1627200"/>
          </a:xfrm>
          <a:prstGeom prst="rect">
            <a:avLst/>
          </a:prstGeom>
        </p:spPr>
      </p:pic>
      <p:pic>
        <p:nvPicPr>
          <p:cNvPr id="10" name="Afbeelding 9" descr="Afbeelding met tekst, schermopname, Lettertype&#10;&#10;Door AI gegenereerde inhoud is mogelijk onjuist.">
            <a:extLst>
              <a:ext uri="{FF2B5EF4-FFF2-40B4-BE49-F238E27FC236}">
                <a16:creationId xmlns:a16="http://schemas.microsoft.com/office/drawing/2014/main" id="{8D672A02-805D-C4B2-3B17-52E3A3AC0022}"/>
              </a:ext>
            </a:extLst>
          </p:cNvPr>
          <p:cNvPicPr>
            <a:picLocks noChangeAspect="1"/>
          </p:cNvPicPr>
          <p:nvPr/>
        </p:nvPicPr>
        <p:blipFill>
          <a:blip r:embed="rId7"/>
          <a:stretch>
            <a:fillRect/>
          </a:stretch>
        </p:blipFill>
        <p:spPr>
          <a:xfrm>
            <a:off x="7992250" y="4660900"/>
            <a:ext cx="2312266" cy="1627150"/>
          </a:xfrm>
          <a:prstGeom prst="rect">
            <a:avLst/>
          </a:prstGeom>
        </p:spPr>
      </p:pic>
      <p:pic>
        <p:nvPicPr>
          <p:cNvPr id="12" name="Afbeelding 11" descr="Afbeelding met tekst, schermopname, Lettertype&#10;&#10;Door AI gegenereerde inhoud is mogelijk onjuist.">
            <a:extLst>
              <a:ext uri="{FF2B5EF4-FFF2-40B4-BE49-F238E27FC236}">
                <a16:creationId xmlns:a16="http://schemas.microsoft.com/office/drawing/2014/main" id="{34D2D4B5-496F-95BC-2C52-6D076BAF0B69}"/>
              </a:ext>
            </a:extLst>
          </p:cNvPr>
          <p:cNvPicPr>
            <a:picLocks noChangeAspect="1"/>
          </p:cNvPicPr>
          <p:nvPr/>
        </p:nvPicPr>
        <p:blipFill>
          <a:blip r:embed="rId8"/>
          <a:stretch>
            <a:fillRect/>
          </a:stretch>
        </p:blipFill>
        <p:spPr>
          <a:xfrm>
            <a:off x="7992250" y="523100"/>
            <a:ext cx="2312266" cy="1627150"/>
          </a:xfrm>
          <a:prstGeom prst="rect">
            <a:avLst/>
          </a:prstGeom>
        </p:spPr>
      </p:pic>
      <p:pic>
        <p:nvPicPr>
          <p:cNvPr id="14" name="Afbeelding 13" descr="Afbeelding met tekst, schermopname, Lettertype&#10;&#10;Door AI gegenereerde inhoud is mogelijk onjuist.">
            <a:extLst>
              <a:ext uri="{FF2B5EF4-FFF2-40B4-BE49-F238E27FC236}">
                <a16:creationId xmlns:a16="http://schemas.microsoft.com/office/drawing/2014/main" id="{6F5622DE-E3FD-B799-1A9D-26527C8E20AB}"/>
              </a:ext>
            </a:extLst>
          </p:cNvPr>
          <p:cNvPicPr>
            <a:picLocks noChangeAspect="1"/>
          </p:cNvPicPr>
          <p:nvPr/>
        </p:nvPicPr>
        <p:blipFill>
          <a:blip r:embed="rId9"/>
          <a:stretch>
            <a:fillRect/>
          </a:stretch>
        </p:blipFill>
        <p:spPr>
          <a:xfrm>
            <a:off x="1897784" y="4660900"/>
            <a:ext cx="2312266" cy="1627150"/>
          </a:xfrm>
          <a:prstGeom prst="rect">
            <a:avLst/>
          </a:prstGeom>
        </p:spPr>
      </p:pic>
      <p:pic>
        <p:nvPicPr>
          <p:cNvPr id="16" name="Afbeelding 15" descr="Afbeelding met tekst, schermopname, Lettertype&#10;&#10;Door AI gegenereerde inhoud is mogelijk onjuist.">
            <a:extLst>
              <a:ext uri="{FF2B5EF4-FFF2-40B4-BE49-F238E27FC236}">
                <a16:creationId xmlns:a16="http://schemas.microsoft.com/office/drawing/2014/main" id="{4C7365BC-5BCD-5301-A42F-8D445A8C2239}"/>
              </a:ext>
            </a:extLst>
          </p:cNvPr>
          <p:cNvPicPr>
            <a:picLocks noChangeAspect="1"/>
          </p:cNvPicPr>
          <p:nvPr/>
        </p:nvPicPr>
        <p:blipFill>
          <a:blip r:embed="rId10"/>
          <a:stretch>
            <a:fillRect/>
          </a:stretch>
        </p:blipFill>
        <p:spPr>
          <a:xfrm>
            <a:off x="2151749" y="4406900"/>
            <a:ext cx="2312337" cy="1627200"/>
          </a:xfrm>
          <a:prstGeom prst="rect">
            <a:avLst/>
          </a:prstGeom>
        </p:spPr>
      </p:pic>
      <p:pic>
        <p:nvPicPr>
          <p:cNvPr id="18" name="Afbeelding 17" descr="Afbeelding met tekst, schermopname, Lettertype&#10;&#10;Door AI gegenereerde inhoud is mogelijk onjuist.">
            <a:extLst>
              <a:ext uri="{FF2B5EF4-FFF2-40B4-BE49-F238E27FC236}">
                <a16:creationId xmlns:a16="http://schemas.microsoft.com/office/drawing/2014/main" id="{857FCBA9-D0DB-B9A2-0419-4E384BFAB633}"/>
              </a:ext>
            </a:extLst>
          </p:cNvPr>
          <p:cNvPicPr>
            <a:picLocks noChangeAspect="1"/>
          </p:cNvPicPr>
          <p:nvPr/>
        </p:nvPicPr>
        <p:blipFill>
          <a:blip r:embed="rId11"/>
          <a:stretch>
            <a:fillRect/>
          </a:stretch>
        </p:blipFill>
        <p:spPr>
          <a:xfrm>
            <a:off x="7738250" y="777050"/>
            <a:ext cx="2312337" cy="1627200"/>
          </a:xfrm>
          <a:prstGeom prst="rect">
            <a:avLst/>
          </a:prstGeom>
        </p:spPr>
      </p:pic>
      <p:pic>
        <p:nvPicPr>
          <p:cNvPr id="20" name="Afbeelding 19" descr="Afbeelding met tekst, schermopname, Lettertype&#10;&#10;Door AI gegenereerde inhoud is mogelijk onjuist.">
            <a:extLst>
              <a:ext uri="{FF2B5EF4-FFF2-40B4-BE49-F238E27FC236}">
                <a16:creationId xmlns:a16="http://schemas.microsoft.com/office/drawing/2014/main" id="{88A9D543-547D-580E-40E8-17DD184669EE}"/>
              </a:ext>
            </a:extLst>
          </p:cNvPr>
          <p:cNvPicPr>
            <a:picLocks noChangeAspect="1"/>
          </p:cNvPicPr>
          <p:nvPr/>
        </p:nvPicPr>
        <p:blipFill>
          <a:blip r:embed="rId12"/>
          <a:stretch>
            <a:fillRect/>
          </a:stretch>
        </p:blipFill>
        <p:spPr>
          <a:xfrm>
            <a:off x="1897749" y="523050"/>
            <a:ext cx="2312337" cy="1627200"/>
          </a:xfrm>
          <a:prstGeom prst="rect">
            <a:avLst/>
          </a:prstGeom>
        </p:spPr>
      </p:pic>
      <p:pic>
        <p:nvPicPr>
          <p:cNvPr id="22" name="Afbeelding 21" descr="Afbeelding met tekst, schermopname, Lettertype&#10;&#10;Door AI gegenereerde inhoud is mogelijk onjuist.">
            <a:extLst>
              <a:ext uri="{FF2B5EF4-FFF2-40B4-BE49-F238E27FC236}">
                <a16:creationId xmlns:a16="http://schemas.microsoft.com/office/drawing/2014/main" id="{00D86C58-AAF3-E59C-312F-EEE35EFB9CE9}"/>
              </a:ext>
            </a:extLst>
          </p:cNvPr>
          <p:cNvPicPr>
            <a:picLocks noChangeAspect="1"/>
          </p:cNvPicPr>
          <p:nvPr/>
        </p:nvPicPr>
        <p:blipFill>
          <a:blip r:embed="rId13"/>
          <a:stretch>
            <a:fillRect/>
          </a:stretch>
        </p:blipFill>
        <p:spPr>
          <a:xfrm>
            <a:off x="7473879" y="1031050"/>
            <a:ext cx="2312337" cy="1627200"/>
          </a:xfrm>
          <a:prstGeom prst="rect">
            <a:avLst/>
          </a:prstGeom>
        </p:spPr>
      </p:pic>
      <p:pic>
        <p:nvPicPr>
          <p:cNvPr id="24" name="Afbeelding 23" descr="Afbeelding met tekst, schermopname, Lettertype&#10;&#10;Door AI gegenereerde inhoud is mogelijk onjuist.">
            <a:extLst>
              <a:ext uri="{FF2B5EF4-FFF2-40B4-BE49-F238E27FC236}">
                <a16:creationId xmlns:a16="http://schemas.microsoft.com/office/drawing/2014/main" id="{5B0A9421-FF29-A923-D0AB-BE9213060F6E}"/>
              </a:ext>
            </a:extLst>
          </p:cNvPr>
          <p:cNvPicPr>
            <a:picLocks noChangeAspect="1"/>
          </p:cNvPicPr>
          <p:nvPr/>
        </p:nvPicPr>
        <p:blipFill>
          <a:blip r:embed="rId14"/>
          <a:stretch>
            <a:fillRect/>
          </a:stretch>
        </p:blipFill>
        <p:spPr>
          <a:xfrm>
            <a:off x="2405714" y="4152900"/>
            <a:ext cx="2312337" cy="1627200"/>
          </a:xfrm>
          <a:prstGeom prst="rect">
            <a:avLst/>
          </a:prstGeom>
        </p:spPr>
      </p:pic>
      <p:pic>
        <p:nvPicPr>
          <p:cNvPr id="26" name="Afbeelding 25" descr="Afbeelding met tekst, schermopname, Lettertype&#10;&#10;Door AI gegenereerde inhoud is mogelijk onjuist.">
            <a:extLst>
              <a:ext uri="{FF2B5EF4-FFF2-40B4-BE49-F238E27FC236}">
                <a16:creationId xmlns:a16="http://schemas.microsoft.com/office/drawing/2014/main" id="{3F099802-7198-7AD2-9436-39293344F574}"/>
              </a:ext>
            </a:extLst>
          </p:cNvPr>
          <p:cNvPicPr>
            <a:picLocks noChangeAspect="1"/>
          </p:cNvPicPr>
          <p:nvPr/>
        </p:nvPicPr>
        <p:blipFill>
          <a:blip r:embed="rId15"/>
          <a:stretch>
            <a:fillRect/>
          </a:stretch>
        </p:blipFill>
        <p:spPr>
          <a:xfrm>
            <a:off x="2146563" y="777050"/>
            <a:ext cx="2312337" cy="1627200"/>
          </a:xfrm>
          <a:prstGeom prst="rect">
            <a:avLst/>
          </a:prstGeom>
        </p:spPr>
      </p:pic>
    </p:spTree>
    <p:extLst>
      <p:ext uri="{BB962C8B-B14F-4D97-AF65-F5344CB8AC3E}">
        <p14:creationId xmlns:p14="http://schemas.microsoft.com/office/powerpoint/2010/main" val="276921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5"/>
                                        </p:tgtEl>
                                        <p:attrNameLst>
                                          <p:attrName>ppt_x</p:attrName>
                                        </p:attrNameLst>
                                      </p:cBhvr>
                                      <p:tavLst>
                                        <p:tav tm="0">
                                          <p:val>
                                            <p:strVal val="ppt_x"/>
                                          </p:val>
                                        </p:tav>
                                        <p:tav tm="100000">
                                          <p:val>
                                            <p:strVal val="ppt_x"/>
                                          </p:val>
                                        </p:tav>
                                      </p:tavLst>
                                    </p:anim>
                                    <p:anim calcmode="lin" valueType="num">
                                      <p:cBhvr additive="base">
                                        <p:cTn id="19" dur="500"/>
                                        <p:tgtEl>
                                          <p:spTgt spid="5"/>
                                        </p:tgtEl>
                                        <p:attrNameLst>
                                          <p:attrName>ppt_y</p:attrName>
                                        </p:attrNameLst>
                                      </p:cBhvr>
                                      <p:tavLst>
                                        <p:tav tm="0">
                                          <p:val>
                                            <p:strVal val="ppt_y"/>
                                          </p:val>
                                        </p:tav>
                                        <p:tav tm="100000">
                                          <p:val>
                                            <p:strVal val="1+ppt_h/2"/>
                                          </p:val>
                                        </p:tav>
                                      </p:tavLst>
                                    </p:anim>
                                    <p:set>
                                      <p:cBhvr>
                                        <p:cTn id="20" dur="1" fill="hold">
                                          <p:stCondLst>
                                            <p:cond delay="499"/>
                                          </p:stCondLst>
                                        </p:cTn>
                                        <p:tgtEl>
                                          <p:spTgt spid="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3"/>
                                        </p:tgtEl>
                                        <p:attrNameLst>
                                          <p:attrName>ppt_x</p:attrName>
                                        </p:attrNameLst>
                                      </p:cBhvr>
                                      <p:tavLst>
                                        <p:tav tm="0">
                                          <p:val>
                                            <p:strVal val="ppt_x"/>
                                          </p:val>
                                        </p:tav>
                                        <p:tav tm="100000">
                                          <p:val>
                                            <p:strVal val="ppt_x"/>
                                          </p:val>
                                        </p:tav>
                                      </p:tavLst>
                                    </p:anim>
                                    <p:anim calcmode="lin" valueType="num">
                                      <p:cBhvr additive="base">
                                        <p:cTn id="31" dur="500"/>
                                        <p:tgtEl>
                                          <p:spTgt spid="3"/>
                                        </p:tgtEl>
                                        <p:attrNameLst>
                                          <p:attrName>ppt_y</p:attrName>
                                        </p:attrNameLst>
                                      </p:cBhvr>
                                      <p:tavLst>
                                        <p:tav tm="0">
                                          <p:val>
                                            <p:strVal val="ppt_y"/>
                                          </p:val>
                                        </p:tav>
                                        <p:tav tm="100000">
                                          <p:val>
                                            <p:strVal val="1+ppt_h/2"/>
                                          </p:val>
                                        </p:tav>
                                      </p:tavLst>
                                    </p:anim>
                                    <p:set>
                                      <p:cBhvr>
                                        <p:cTn id="32" dur="1" fill="hold">
                                          <p:stCondLst>
                                            <p:cond delay="499"/>
                                          </p:stCondLst>
                                        </p:cTn>
                                        <p:tgtEl>
                                          <p:spTgt spid="3"/>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DD912-E151-4388-074E-9221A2970114}"/>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85A14235-99D5-93D5-D28B-5077180D991E}"/>
              </a:ext>
            </a:extLst>
          </p:cNvPr>
          <p:cNvPicPr>
            <a:picLocks noChangeAspect="1"/>
          </p:cNvPicPr>
          <p:nvPr/>
        </p:nvPicPr>
        <p:blipFill>
          <a:blip r:embed="rId3"/>
          <a:stretch>
            <a:fillRect/>
          </a:stretch>
        </p:blipFill>
        <p:spPr>
          <a:xfrm>
            <a:off x="1572817" y="190752"/>
            <a:ext cx="9046365" cy="6438747"/>
          </a:xfrm>
          <a:prstGeom prst="rect">
            <a:avLst/>
          </a:prstGeom>
        </p:spPr>
      </p:pic>
      <p:pic>
        <p:nvPicPr>
          <p:cNvPr id="3" name="Afbeelding 2" descr="Afbeelding met tekst, schermopname, Lettertype, visitekaartje&#10;&#10;Door AI gegenereerde inhoud is mogelijk onjuist.">
            <a:extLst>
              <a:ext uri="{FF2B5EF4-FFF2-40B4-BE49-F238E27FC236}">
                <a16:creationId xmlns:a16="http://schemas.microsoft.com/office/drawing/2014/main" id="{EDF3AC68-D9AA-3B8D-AB3A-69D10C0E6CC3}"/>
              </a:ext>
            </a:extLst>
          </p:cNvPr>
          <p:cNvPicPr>
            <a:picLocks noChangeAspect="1"/>
          </p:cNvPicPr>
          <p:nvPr/>
        </p:nvPicPr>
        <p:blipFill>
          <a:blip r:embed="rId4"/>
          <a:stretch>
            <a:fillRect/>
          </a:stretch>
        </p:blipFill>
        <p:spPr>
          <a:xfrm rot="21357296">
            <a:off x="4670101" y="2124600"/>
            <a:ext cx="2312337" cy="1627200"/>
          </a:xfrm>
          <a:prstGeom prst="rect">
            <a:avLst/>
          </a:prstGeom>
        </p:spPr>
      </p:pic>
      <p:pic>
        <p:nvPicPr>
          <p:cNvPr id="4" name="Afbeelding 3" descr="Afbeelding met tekst, schermopname, Lettertype, visitekaartje&#10;&#10;Door AI gegenereerde inhoud is mogelijk onjuist.">
            <a:extLst>
              <a:ext uri="{FF2B5EF4-FFF2-40B4-BE49-F238E27FC236}">
                <a16:creationId xmlns:a16="http://schemas.microsoft.com/office/drawing/2014/main" id="{F9EE545A-8290-6C54-5813-D530370D6CA0}"/>
              </a:ext>
            </a:extLst>
          </p:cNvPr>
          <p:cNvPicPr>
            <a:picLocks noChangeAspect="1"/>
          </p:cNvPicPr>
          <p:nvPr/>
        </p:nvPicPr>
        <p:blipFill>
          <a:blip r:embed="rId5"/>
          <a:stretch>
            <a:fillRect/>
          </a:stretch>
        </p:blipFill>
        <p:spPr>
          <a:xfrm>
            <a:off x="4864403" y="2579614"/>
            <a:ext cx="2312337" cy="1627200"/>
          </a:xfrm>
          <a:prstGeom prst="rect">
            <a:avLst/>
          </a:prstGeom>
        </p:spPr>
      </p:pic>
      <p:pic>
        <p:nvPicPr>
          <p:cNvPr id="5" name="Afbeelding 4" descr="Afbeelding met tekst, schermopname, Lettertype&#10;&#10;Door AI gegenereerde inhoud is mogelijk onjuist.">
            <a:extLst>
              <a:ext uri="{FF2B5EF4-FFF2-40B4-BE49-F238E27FC236}">
                <a16:creationId xmlns:a16="http://schemas.microsoft.com/office/drawing/2014/main" id="{B8ABDEA2-DDA7-86C8-51EC-68013599C96D}"/>
              </a:ext>
            </a:extLst>
          </p:cNvPr>
          <p:cNvPicPr>
            <a:picLocks noChangeAspect="1"/>
          </p:cNvPicPr>
          <p:nvPr/>
        </p:nvPicPr>
        <p:blipFill>
          <a:blip r:embed="rId6"/>
          <a:stretch>
            <a:fillRect/>
          </a:stretch>
        </p:blipFill>
        <p:spPr>
          <a:xfrm rot="287472">
            <a:off x="4957821" y="3017730"/>
            <a:ext cx="2312337" cy="1627200"/>
          </a:xfrm>
          <a:prstGeom prst="rect">
            <a:avLst/>
          </a:prstGeom>
        </p:spPr>
      </p:pic>
      <p:pic>
        <p:nvPicPr>
          <p:cNvPr id="6" name="Afbeelding 5" descr="Afbeelding met tekst, schermopname, Lettertype&#10;&#10;Door AI gegenereerde inhoud is mogelijk onjuist.">
            <a:extLst>
              <a:ext uri="{FF2B5EF4-FFF2-40B4-BE49-F238E27FC236}">
                <a16:creationId xmlns:a16="http://schemas.microsoft.com/office/drawing/2014/main" id="{AD68A9DA-673D-F367-5D70-C68A77B1E33E}"/>
              </a:ext>
            </a:extLst>
          </p:cNvPr>
          <p:cNvPicPr>
            <a:picLocks noChangeAspect="1"/>
          </p:cNvPicPr>
          <p:nvPr/>
        </p:nvPicPr>
        <p:blipFill>
          <a:blip r:embed="rId7"/>
          <a:stretch>
            <a:fillRect/>
          </a:stretch>
        </p:blipFill>
        <p:spPr>
          <a:xfrm>
            <a:off x="7992250" y="4660900"/>
            <a:ext cx="2312266" cy="1627150"/>
          </a:xfrm>
          <a:prstGeom prst="rect">
            <a:avLst/>
          </a:prstGeom>
        </p:spPr>
      </p:pic>
      <p:pic>
        <p:nvPicPr>
          <p:cNvPr id="7" name="Afbeelding 6" descr="Afbeelding met tekst, schermopname, Lettertype&#10;&#10;Door AI gegenereerde inhoud is mogelijk onjuist.">
            <a:extLst>
              <a:ext uri="{FF2B5EF4-FFF2-40B4-BE49-F238E27FC236}">
                <a16:creationId xmlns:a16="http://schemas.microsoft.com/office/drawing/2014/main" id="{832699C9-987B-DBFB-FA19-E1869DF17E9C}"/>
              </a:ext>
            </a:extLst>
          </p:cNvPr>
          <p:cNvPicPr>
            <a:picLocks noChangeAspect="1"/>
          </p:cNvPicPr>
          <p:nvPr/>
        </p:nvPicPr>
        <p:blipFill>
          <a:blip r:embed="rId8"/>
          <a:stretch>
            <a:fillRect/>
          </a:stretch>
        </p:blipFill>
        <p:spPr>
          <a:xfrm>
            <a:off x="7992250" y="523100"/>
            <a:ext cx="2312266" cy="1627150"/>
          </a:xfrm>
          <a:prstGeom prst="rect">
            <a:avLst/>
          </a:prstGeom>
        </p:spPr>
      </p:pic>
      <p:pic>
        <p:nvPicPr>
          <p:cNvPr id="9" name="Afbeelding 8" descr="Afbeelding met tekst, schermopname, Lettertype&#10;&#10;Door AI gegenereerde inhoud is mogelijk onjuist.">
            <a:extLst>
              <a:ext uri="{FF2B5EF4-FFF2-40B4-BE49-F238E27FC236}">
                <a16:creationId xmlns:a16="http://schemas.microsoft.com/office/drawing/2014/main" id="{9450DB32-677C-0ACA-E297-51D3E075575A}"/>
              </a:ext>
            </a:extLst>
          </p:cNvPr>
          <p:cNvPicPr>
            <a:picLocks noChangeAspect="1"/>
          </p:cNvPicPr>
          <p:nvPr/>
        </p:nvPicPr>
        <p:blipFill>
          <a:blip r:embed="rId9"/>
          <a:stretch>
            <a:fillRect/>
          </a:stretch>
        </p:blipFill>
        <p:spPr>
          <a:xfrm>
            <a:off x="1897784" y="4660900"/>
            <a:ext cx="2312266" cy="1627150"/>
          </a:xfrm>
          <a:prstGeom prst="rect">
            <a:avLst/>
          </a:prstGeom>
        </p:spPr>
      </p:pic>
      <p:pic>
        <p:nvPicPr>
          <p:cNvPr id="10" name="Afbeelding 9" descr="Afbeelding met tekst, schermopname, Lettertype&#10;&#10;Door AI gegenereerde inhoud is mogelijk onjuist.">
            <a:extLst>
              <a:ext uri="{FF2B5EF4-FFF2-40B4-BE49-F238E27FC236}">
                <a16:creationId xmlns:a16="http://schemas.microsoft.com/office/drawing/2014/main" id="{F8286654-B428-68D8-F772-3B9FEF357EB8}"/>
              </a:ext>
            </a:extLst>
          </p:cNvPr>
          <p:cNvPicPr>
            <a:picLocks noChangeAspect="1"/>
          </p:cNvPicPr>
          <p:nvPr/>
        </p:nvPicPr>
        <p:blipFill>
          <a:blip r:embed="rId10"/>
          <a:stretch>
            <a:fillRect/>
          </a:stretch>
        </p:blipFill>
        <p:spPr>
          <a:xfrm>
            <a:off x="2151749" y="4406900"/>
            <a:ext cx="2312337" cy="1627200"/>
          </a:xfrm>
          <a:prstGeom prst="rect">
            <a:avLst/>
          </a:prstGeom>
        </p:spPr>
      </p:pic>
      <p:pic>
        <p:nvPicPr>
          <p:cNvPr id="11" name="Afbeelding 10" descr="Afbeelding met tekst, schermopname, Lettertype&#10;&#10;Door AI gegenereerde inhoud is mogelijk onjuist.">
            <a:extLst>
              <a:ext uri="{FF2B5EF4-FFF2-40B4-BE49-F238E27FC236}">
                <a16:creationId xmlns:a16="http://schemas.microsoft.com/office/drawing/2014/main" id="{FEC84BE1-A3DA-117E-DDAB-4AAF2FCF3176}"/>
              </a:ext>
            </a:extLst>
          </p:cNvPr>
          <p:cNvPicPr>
            <a:picLocks noChangeAspect="1"/>
          </p:cNvPicPr>
          <p:nvPr/>
        </p:nvPicPr>
        <p:blipFill>
          <a:blip r:embed="rId11"/>
          <a:stretch>
            <a:fillRect/>
          </a:stretch>
        </p:blipFill>
        <p:spPr>
          <a:xfrm>
            <a:off x="7738250" y="777050"/>
            <a:ext cx="2312337" cy="1627200"/>
          </a:xfrm>
          <a:prstGeom prst="rect">
            <a:avLst/>
          </a:prstGeom>
        </p:spPr>
      </p:pic>
      <p:pic>
        <p:nvPicPr>
          <p:cNvPr id="12" name="Afbeelding 11" descr="Afbeelding met tekst, schermopname, Lettertype&#10;&#10;Door AI gegenereerde inhoud is mogelijk onjuist.">
            <a:extLst>
              <a:ext uri="{FF2B5EF4-FFF2-40B4-BE49-F238E27FC236}">
                <a16:creationId xmlns:a16="http://schemas.microsoft.com/office/drawing/2014/main" id="{5F062FC8-C177-1C95-2ABE-112B6963EE9F}"/>
              </a:ext>
            </a:extLst>
          </p:cNvPr>
          <p:cNvPicPr>
            <a:picLocks noChangeAspect="1"/>
          </p:cNvPicPr>
          <p:nvPr/>
        </p:nvPicPr>
        <p:blipFill>
          <a:blip r:embed="rId12"/>
          <a:stretch>
            <a:fillRect/>
          </a:stretch>
        </p:blipFill>
        <p:spPr>
          <a:xfrm>
            <a:off x="1897749" y="523050"/>
            <a:ext cx="2312337" cy="1627200"/>
          </a:xfrm>
          <a:prstGeom prst="rect">
            <a:avLst/>
          </a:prstGeom>
        </p:spPr>
      </p:pic>
      <p:pic>
        <p:nvPicPr>
          <p:cNvPr id="13" name="Afbeelding 12" descr="Afbeelding met tekst, schermopname, Lettertype&#10;&#10;Door AI gegenereerde inhoud is mogelijk onjuist.">
            <a:extLst>
              <a:ext uri="{FF2B5EF4-FFF2-40B4-BE49-F238E27FC236}">
                <a16:creationId xmlns:a16="http://schemas.microsoft.com/office/drawing/2014/main" id="{199537E5-7958-C0D3-142D-71B1F1D658A1}"/>
              </a:ext>
            </a:extLst>
          </p:cNvPr>
          <p:cNvPicPr>
            <a:picLocks noChangeAspect="1"/>
          </p:cNvPicPr>
          <p:nvPr/>
        </p:nvPicPr>
        <p:blipFill>
          <a:blip r:embed="rId13"/>
          <a:stretch>
            <a:fillRect/>
          </a:stretch>
        </p:blipFill>
        <p:spPr>
          <a:xfrm>
            <a:off x="7473879" y="1031050"/>
            <a:ext cx="2312337" cy="1627200"/>
          </a:xfrm>
          <a:prstGeom prst="rect">
            <a:avLst/>
          </a:prstGeom>
        </p:spPr>
      </p:pic>
      <p:pic>
        <p:nvPicPr>
          <p:cNvPr id="14" name="Afbeelding 13" descr="Afbeelding met tekst, schermopname, Lettertype&#10;&#10;Door AI gegenereerde inhoud is mogelijk onjuist.">
            <a:extLst>
              <a:ext uri="{FF2B5EF4-FFF2-40B4-BE49-F238E27FC236}">
                <a16:creationId xmlns:a16="http://schemas.microsoft.com/office/drawing/2014/main" id="{F99942C5-8E09-D868-F993-CEEF7E8E3D0B}"/>
              </a:ext>
            </a:extLst>
          </p:cNvPr>
          <p:cNvPicPr>
            <a:picLocks noChangeAspect="1"/>
          </p:cNvPicPr>
          <p:nvPr/>
        </p:nvPicPr>
        <p:blipFill>
          <a:blip r:embed="rId14"/>
          <a:stretch>
            <a:fillRect/>
          </a:stretch>
        </p:blipFill>
        <p:spPr>
          <a:xfrm>
            <a:off x="2405714" y="4152900"/>
            <a:ext cx="2312337" cy="1627200"/>
          </a:xfrm>
          <a:prstGeom prst="rect">
            <a:avLst/>
          </a:prstGeom>
        </p:spPr>
      </p:pic>
      <p:pic>
        <p:nvPicPr>
          <p:cNvPr id="15" name="Afbeelding 14" descr="Afbeelding met tekst, schermopname, Lettertype&#10;&#10;Door AI gegenereerde inhoud is mogelijk onjuist.">
            <a:extLst>
              <a:ext uri="{FF2B5EF4-FFF2-40B4-BE49-F238E27FC236}">
                <a16:creationId xmlns:a16="http://schemas.microsoft.com/office/drawing/2014/main" id="{CFC1B4C5-75FD-FBAD-ED54-FD141DD59E91}"/>
              </a:ext>
            </a:extLst>
          </p:cNvPr>
          <p:cNvPicPr>
            <a:picLocks noChangeAspect="1"/>
          </p:cNvPicPr>
          <p:nvPr/>
        </p:nvPicPr>
        <p:blipFill>
          <a:blip r:embed="rId15"/>
          <a:stretch>
            <a:fillRect/>
          </a:stretch>
        </p:blipFill>
        <p:spPr>
          <a:xfrm>
            <a:off x="2146563" y="777050"/>
            <a:ext cx="2312337" cy="1627200"/>
          </a:xfrm>
          <a:prstGeom prst="rect">
            <a:avLst/>
          </a:prstGeom>
        </p:spPr>
      </p:pic>
      <p:sp>
        <p:nvSpPr>
          <p:cNvPr id="16" name="Afgeronde rechthoek 15">
            <a:extLst>
              <a:ext uri="{FF2B5EF4-FFF2-40B4-BE49-F238E27FC236}">
                <a16:creationId xmlns:a16="http://schemas.microsoft.com/office/drawing/2014/main" id="{6080C59B-33D6-9059-1E55-F9F79F24B1B4}"/>
              </a:ext>
            </a:extLst>
          </p:cNvPr>
          <p:cNvSpPr/>
          <p:nvPr/>
        </p:nvSpPr>
        <p:spPr>
          <a:xfrm rot="272155">
            <a:off x="5195489" y="3204200"/>
            <a:ext cx="1432496" cy="35587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Afgeronde rechthoek 16">
            <a:extLst>
              <a:ext uri="{FF2B5EF4-FFF2-40B4-BE49-F238E27FC236}">
                <a16:creationId xmlns:a16="http://schemas.microsoft.com/office/drawing/2014/main" id="{EE9FE026-0A2A-8F14-E596-04ABC042B005}"/>
              </a:ext>
            </a:extLst>
          </p:cNvPr>
          <p:cNvSpPr/>
          <p:nvPr/>
        </p:nvSpPr>
        <p:spPr>
          <a:xfrm>
            <a:off x="8214316" y="4761978"/>
            <a:ext cx="1432496" cy="35587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1E368C49-762F-767C-FBE2-6C8F918F40CC}"/>
              </a:ext>
            </a:extLst>
          </p:cNvPr>
          <p:cNvSpPr/>
          <p:nvPr/>
        </p:nvSpPr>
        <p:spPr>
          <a:xfrm>
            <a:off x="6484248" y="2036605"/>
            <a:ext cx="469003" cy="46900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al 18">
            <a:extLst>
              <a:ext uri="{FF2B5EF4-FFF2-40B4-BE49-F238E27FC236}">
                <a16:creationId xmlns:a16="http://schemas.microsoft.com/office/drawing/2014/main" id="{80D87AA1-DEF8-0AE8-4AE0-DE1E1F9EC82C}"/>
              </a:ext>
            </a:extLst>
          </p:cNvPr>
          <p:cNvSpPr/>
          <p:nvPr/>
        </p:nvSpPr>
        <p:spPr>
          <a:xfrm>
            <a:off x="4008837" y="762977"/>
            <a:ext cx="469003" cy="46900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F1A31502-5BEB-4179-470E-734804A609D4}"/>
              </a:ext>
            </a:extLst>
          </p:cNvPr>
          <p:cNvSpPr/>
          <p:nvPr/>
        </p:nvSpPr>
        <p:spPr>
          <a:xfrm>
            <a:off x="4264559" y="4133859"/>
            <a:ext cx="469003" cy="46900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BC8D9A67-D0C1-A7C4-1FA8-6C62E51A0D8E}"/>
              </a:ext>
            </a:extLst>
          </p:cNvPr>
          <p:cNvSpPr/>
          <p:nvPr/>
        </p:nvSpPr>
        <p:spPr>
          <a:xfrm>
            <a:off x="9324756" y="1018700"/>
            <a:ext cx="469003" cy="46900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5" name="Groep 24">
            <a:extLst>
              <a:ext uri="{FF2B5EF4-FFF2-40B4-BE49-F238E27FC236}">
                <a16:creationId xmlns:a16="http://schemas.microsoft.com/office/drawing/2014/main" id="{4A2C9B86-1A58-6951-B211-CC2295180407}"/>
              </a:ext>
            </a:extLst>
          </p:cNvPr>
          <p:cNvGrpSpPr/>
          <p:nvPr/>
        </p:nvGrpSpPr>
        <p:grpSpPr>
          <a:xfrm>
            <a:off x="1415143" y="0"/>
            <a:ext cx="9416143" cy="6858000"/>
            <a:chOff x="1415143" y="0"/>
            <a:chExt cx="9416143" cy="6858000"/>
          </a:xfrm>
        </p:grpSpPr>
        <p:sp>
          <p:nvSpPr>
            <p:cNvPr id="24" name="Rechthoek 23">
              <a:extLst>
                <a:ext uri="{FF2B5EF4-FFF2-40B4-BE49-F238E27FC236}">
                  <a16:creationId xmlns:a16="http://schemas.microsoft.com/office/drawing/2014/main" id="{82111D62-94D2-48DF-AD66-7445C7A6B6DC}"/>
                </a:ext>
              </a:extLst>
            </p:cNvPr>
            <p:cNvSpPr/>
            <p:nvPr/>
          </p:nvSpPr>
          <p:spPr>
            <a:xfrm>
              <a:off x="1415143" y="0"/>
              <a:ext cx="941614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3" name="Graphic 22">
              <a:extLst>
                <a:ext uri="{FF2B5EF4-FFF2-40B4-BE49-F238E27FC236}">
                  <a16:creationId xmlns:a16="http://schemas.microsoft.com/office/drawing/2014/main" id="{C0A37E65-7DBF-6873-EDC1-5DEB76E9B8C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39633" y="186364"/>
              <a:ext cx="9112206" cy="6438747"/>
            </a:xfrm>
            <a:prstGeom prst="rect">
              <a:avLst/>
            </a:prstGeom>
          </p:spPr>
        </p:pic>
      </p:grpSp>
    </p:spTree>
    <p:extLst>
      <p:ext uri="{BB962C8B-B14F-4D97-AF65-F5344CB8AC3E}">
        <p14:creationId xmlns:p14="http://schemas.microsoft.com/office/powerpoint/2010/main" val="46956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5E02B-87F0-CF63-0076-7687610DE441}"/>
            </a:ext>
          </a:extLst>
        </p:cNvPr>
        <p:cNvGrpSpPr/>
        <p:nvPr/>
      </p:nvGrpSpPr>
      <p:grpSpPr>
        <a:xfrm>
          <a:off x="0" y="0"/>
          <a:ext cx="0" cy="0"/>
          <a:chOff x="0" y="0"/>
          <a:chExt cx="0" cy="0"/>
        </a:xfrm>
      </p:grpSpPr>
      <p:sp>
        <p:nvSpPr>
          <p:cNvPr id="11" name="Titel 1">
            <a:extLst>
              <a:ext uri="{FF2B5EF4-FFF2-40B4-BE49-F238E27FC236}">
                <a16:creationId xmlns:a16="http://schemas.microsoft.com/office/drawing/2014/main" id="{81324F10-6477-E6C4-C098-9A7F51F4B9BF}"/>
              </a:ext>
            </a:extLst>
          </p:cNvPr>
          <p:cNvSpPr txBox="1">
            <a:spLocks noChangeArrowheads="1"/>
          </p:cNvSpPr>
          <p:nvPr/>
        </p:nvSpPr>
        <p:spPr>
          <a:xfrm>
            <a:off x="442913" y="560800"/>
            <a:ext cx="8029755" cy="112909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altLang="nl-NL" b="1">
                <a:solidFill>
                  <a:srgbClr val="0070C0"/>
                </a:solidFill>
                <a:latin typeface="Sansa SmCon Pro Bd" panose="02000000000000000000" pitchFamily="2" charset="0"/>
                <a:cs typeface="Arial" panose="020B0604020202020204" pitchFamily="34" charset="0"/>
              </a:rPr>
              <a:t>Welk scenario past bij ons toekomstbeeld?</a:t>
            </a:r>
          </a:p>
        </p:txBody>
      </p:sp>
      <p:pic>
        <p:nvPicPr>
          <p:cNvPr id="6" name="Graphic 5">
            <a:extLst>
              <a:ext uri="{FF2B5EF4-FFF2-40B4-BE49-F238E27FC236}">
                <a16:creationId xmlns:a16="http://schemas.microsoft.com/office/drawing/2014/main" id="{536D026F-75CD-BFC3-7EC1-903B1B4E2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02728" y="6140951"/>
            <a:ext cx="2336907" cy="502002"/>
          </a:xfrm>
          <a:prstGeom prst="rect">
            <a:avLst/>
          </a:prstGeom>
        </p:spPr>
      </p:pic>
      <p:pic>
        <p:nvPicPr>
          <p:cNvPr id="7" name="Graphic 6">
            <a:extLst>
              <a:ext uri="{FF2B5EF4-FFF2-40B4-BE49-F238E27FC236}">
                <a16:creationId xmlns:a16="http://schemas.microsoft.com/office/drawing/2014/main" id="{0E51B239-C86A-F1D2-E4BE-C993C94D8B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23774" y="-2334255"/>
            <a:ext cx="6144096" cy="6820988"/>
          </a:xfrm>
          <a:prstGeom prst="rect">
            <a:avLst/>
          </a:prstGeom>
        </p:spPr>
      </p:pic>
      <p:pic>
        <p:nvPicPr>
          <p:cNvPr id="4" name="Graphic 3">
            <a:extLst>
              <a:ext uri="{FF2B5EF4-FFF2-40B4-BE49-F238E27FC236}">
                <a16:creationId xmlns:a16="http://schemas.microsoft.com/office/drawing/2014/main" id="{289D6DB4-5165-FAAE-A090-0621A111A3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9369" y="1673129"/>
            <a:ext cx="7062620" cy="5024254"/>
          </a:xfrm>
          <a:prstGeom prst="rect">
            <a:avLst/>
          </a:prstGeom>
        </p:spPr>
      </p:pic>
    </p:spTree>
    <p:extLst>
      <p:ext uri="{BB962C8B-B14F-4D97-AF65-F5344CB8AC3E}">
        <p14:creationId xmlns:p14="http://schemas.microsoft.com/office/powerpoint/2010/main" val="64713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0BBCE-CF5E-98CD-AC37-22313AC741EE}"/>
            </a:ext>
          </a:extLst>
        </p:cNvPr>
        <p:cNvGrpSpPr/>
        <p:nvPr/>
      </p:nvGrpSpPr>
      <p:grpSpPr>
        <a:xfrm>
          <a:off x="0" y="0"/>
          <a:ext cx="0" cy="0"/>
          <a:chOff x="0" y="0"/>
          <a:chExt cx="0" cy="0"/>
        </a:xfrm>
      </p:grpSpPr>
      <p:pic>
        <p:nvPicPr>
          <p:cNvPr id="7" name="Graphic 6">
            <a:extLst>
              <a:ext uri="{FF2B5EF4-FFF2-40B4-BE49-F238E27FC236}">
                <a16:creationId xmlns:a16="http://schemas.microsoft.com/office/drawing/2014/main" id="{E942DA67-3327-9DB1-C157-BD037EBDDA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23774" y="-2334255"/>
            <a:ext cx="6144096" cy="6820988"/>
          </a:xfrm>
          <a:prstGeom prst="rect">
            <a:avLst/>
          </a:prstGeom>
        </p:spPr>
      </p:pic>
      <p:sp>
        <p:nvSpPr>
          <p:cNvPr id="6" name="Titel 1">
            <a:extLst>
              <a:ext uri="{FF2B5EF4-FFF2-40B4-BE49-F238E27FC236}">
                <a16:creationId xmlns:a16="http://schemas.microsoft.com/office/drawing/2014/main" id="{8E324696-F286-1146-DCD4-303B0B6012D5}"/>
              </a:ext>
            </a:extLst>
          </p:cNvPr>
          <p:cNvSpPr>
            <a:spLocks noGrp="1" noChangeArrowheads="1"/>
          </p:cNvSpPr>
          <p:nvPr>
            <p:ph type="title"/>
          </p:nvPr>
        </p:nvSpPr>
        <p:spPr>
          <a:xfrm>
            <a:off x="442913" y="560800"/>
            <a:ext cx="9939578" cy="576263"/>
          </a:xfrm>
        </p:spPr>
        <p:txBody>
          <a:bodyPr>
            <a:normAutofit fontScale="90000"/>
          </a:bodyPr>
          <a:lstStyle/>
          <a:p>
            <a:r>
              <a:rPr lang="nl-NL" altLang="nl-NL" b="1">
                <a:solidFill>
                  <a:srgbClr val="0070C0"/>
                </a:solidFill>
                <a:latin typeface="Sansa SmCon Pro Bd" panose="02000000000000000000" pitchFamily="2" charset="0"/>
                <a:cs typeface="Arial" panose="020B0604020202020204" pitchFamily="34" charset="0"/>
              </a:rPr>
              <a:t>Spelregels scenario gewenste situatie</a:t>
            </a:r>
          </a:p>
        </p:txBody>
      </p:sp>
      <p:sp>
        <p:nvSpPr>
          <p:cNvPr id="2" name="Tijdelijke aanduiding voor inhoud 2">
            <a:extLst>
              <a:ext uri="{FF2B5EF4-FFF2-40B4-BE49-F238E27FC236}">
                <a16:creationId xmlns:a16="http://schemas.microsoft.com/office/drawing/2014/main" id="{F574ABE1-A544-F9A3-C5FB-31968DE88CBC}"/>
              </a:ext>
            </a:extLst>
          </p:cNvPr>
          <p:cNvSpPr txBox="1">
            <a:spLocks noChangeArrowheads="1"/>
          </p:cNvSpPr>
          <p:nvPr/>
        </p:nvSpPr>
        <p:spPr>
          <a:xfrm>
            <a:off x="442912" y="1425988"/>
            <a:ext cx="9476592" cy="5084762"/>
          </a:xfrm>
          <a:prstGeom prst="rect">
            <a:avLst/>
          </a:prstGeom>
        </p:spPr>
        <p:txBody>
          <a:bodyPr vert="horz" lIns="91440" tIns="45720" rIns="91440" bIns="45720" numCol="1" rtlCol="0" anchor="t">
            <a:noAutofit/>
          </a:bodyPr>
          <a:lstStyle>
            <a:defPPr>
              <a:defRPr lang="nl-NL"/>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nl-NL" sz="1600" b="1" dirty="0">
                <a:solidFill>
                  <a:schemeClr val="tx1"/>
                </a:solidFill>
                <a:latin typeface="Sansa SmCon Pro Bd" panose="02000000000000000000" pitchFamily="2" charset="0"/>
                <a:cs typeface="Arial"/>
              </a:rPr>
              <a:t>Spel het spel opnieuw</a:t>
            </a:r>
          </a:p>
          <a:p>
            <a:pPr marL="285750" indent="-285750">
              <a:spcAft>
                <a:spcPts val="600"/>
              </a:spcAft>
              <a:buFont typeface="Wingdings" pitchFamily="2" charset="2"/>
              <a:buChar char="§"/>
            </a:pPr>
            <a:r>
              <a:rPr lang="nl-NL" sz="1600" dirty="0">
                <a:solidFill>
                  <a:schemeClr val="tx1"/>
                </a:solidFill>
                <a:latin typeface="Sansa SmCon Pro Lt" panose="02000000000000000000" pitchFamily="2" charset="0"/>
                <a:cs typeface="Arial"/>
              </a:rPr>
              <a:t>Gebruik dezelfde spelregels.</a:t>
            </a:r>
          </a:p>
          <a:p>
            <a:pPr marL="285750" indent="-285750">
              <a:spcAft>
                <a:spcPts val="600"/>
              </a:spcAft>
              <a:buFont typeface="Wingdings" pitchFamily="2" charset="2"/>
              <a:buChar char="§"/>
            </a:pPr>
            <a:r>
              <a:rPr lang="nl-NL" sz="1600" dirty="0">
                <a:solidFill>
                  <a:schemeClr val="tx1"/>
                </a:solidFill>
                <a:latin typeface="Sansa SmCon Pro Lt" panose="02000000000000000000" pitchFamily="2" charset="0"/>
                <a:cs typeface="Arial"/>
              </a:rPr>
              <a:t>Beantwoord de vragen met in het achterhoofd de gewenste situatie.</a:t>
            </a:r>
          </a:p>
          <a:p>
            <a:pPr marL="285750" indent="-285750">
              <a:spcAft>
                <a:spcPts val="600"/>
              </a:spcAft>
              <a:buFont typeface="Wingdings" pitchFamily="2" charset="2"/>
              <a:buChar char="§"/>
            </a:pPr>
            <a:r>
              <a:rPr lang="nl-NL" sz="1600" dirty="0">
                <a:solidFill>
                  <a:schemeClr val="tx1"/>
                </a:solidFill>
                <a:latin typeface="Sansa SmCon Pro Lt" panose="02000000000000000000" pitchFamily="2" charset="0"/>
                <a:cs typeface="Arial"/>
              </a:rPr>
              <a:t>Tot welk scenario leidt dit?</a:t>
            </a:r>
          </a:p>
          <a:p>
            <a:pPr>
              <a:spcAft>
                <a:spcPts val="600"/>
              </a:spcAft>
            </a:pPr>
            <a:endParaRPr lang="nl-NL" sz="1600" b="1" dirty="0">
              <a:solidFill>
                <a:schemeClr val="tx1"/>
              </a:solidFill>
              <a:latin typeface="Sansa SmCon Pro Bd" panose="02000000000000000000" pitchFamily="2" charset="0"/>
              <a:cs typeface="Arial"/>
            </a:endParaRPr>
          </a:p>
          <a:p>
            <a:pPr>
              <a:spcAft>
                <a:spcPts val="600"/>
              </a:spcAft>
            </a:pPr>
            <a:r>
              <a:rPr lang="nl-NL" sz="1600" b="1" dirty="0">
                <a:solidFill>
                  <a:schemeClr val="tx1"/>
                </a:solidFill>
                <a:latin typeface="Sansa SmCon Pro Bd" panose="02000000000000000000" pitchFamily="2" charset="0"/>
                <a:cs typeface="Arial"/>
              </a:rPr>
              <a:t>Plan van aanpak</a:t>
            </a:r>
          </a:p>
          <a:p>
            <a:pPr marL="285750" indent="-285750">
              <a:spcAft>
                <a:spcPts val="600"/>
              </a:spcAft>
              <a:buFont typeface="Wingdings" pitchFamily="2" charset="2"/>
              <a:buChar char="§"/>
            </a:pPr>
            <a:r>
              <a:rPr lang="nl-NL" sz="1600" dirty="0">
                <a:solidFill>
                  <a:schemeClr val="tx1"/>
                </a:solidFill>
                <a:latin typeface="Sansa SmCon Pro Lt" panose="02000000000000000000" pitchFamily="2" charset="0"/>
                <a:cs typeface="Arial"/>
              </a:rPr>
              <a:t>Hoe kom je van je huidige scenario naar het toekomstscenario?</a:t>
            </a:r>
          </a:p>
          <a:p>
            <a:pPr marL="285750" indent="-285750">
              <a:spcAft>
                <a:spcPts val="600"/>
              </a:spcAft>
              <a:buFont typeface="Wingdings" pitchFamily="2" charset="2"/>
              <a:buChar char="§"/>
            </a:pPr>
            <a:r>
              <a:rPr lang="nl-NL" sz="1600" dirty="0">
                <a:solidFill>
                  <a:schemeClr val="tx1"/>
                </a:solidFill>
                <a:latin typeface="Sansa SmCon Pro Lt" panose="02000000000000000000" pitchFamily="2" charset="0"/>
                <a:cs typeface="Arial"/>
              </a:rPr>
              <a:t>Bekijk je antwoorden over jouw huidige situatie op het scoreblad.</a:t>
            </a:r>
          </a:p>
          <a:p>
            <a:pPr marL="285750" indent="-285750">
              <a:spcAft>
                <a:spcPts val="600"/>
              </a:spcAft>
              <a:buFont typeface="Wingdings" pitchFamily="2" charset="2"/>
              <a:buChar char="§"/>
            </a:pPr>
            <a:r>
              <a:rPr lang="nl-NL" sz="1600" dirty="0">
                <a:solidFill>
                  <a:schemeClr val="tx1"/>
                </a:solidFill>
                <a:latin typeface="Sansa SmCon Pro Lt" panose="02000000000000000000" pitchFamily="2" charset="0"/>
                <a:cs typeface="Arial"/>
              </a:rPr>
              <a:t>Bekijk per thema welke antwoorden niet passen bij de gewenste situatie. Dit zijn jouw ontwikkelpunten.</a:t>
            </a:r>
          </a:p>
          <a:p>
            <a:pPr marL="285750" indent="-285750">
              <a:spcAft>
                <a:spcPts val="600"/>
              </a:spcAft>
              <a:buFont typeface="Wingdings" pitchFamily="2" charset="2"/>
              <a:buChar char="§"/>
            </a:pPr>
            <a:r>
              <a:rPr lang="nl-NL" sz="1600" dirty="0">
                <a:solidFill>
                  <a:schemeClr val="tx1"/>
                </a:solidFill>
                <a:latin typeface="Sansa SmCon Pro Lt" panose="02000000000000000000" pitchFamily="2" charset="0"/>
                <a:cs typeface="Arial"/>
              </a:rPr>
              <a:t>Maak op basis daarvan een plan van aanpak om te komen </a:t>
            </a:r>
            <a:br>
              <a:rPr lang="nl-NL" sz="1600" dirty="0">
                <a:solidFill>
                  <a:schemeClr val="tx1"/>
                </a:solidFill>
                <a:latin typeface="Sansa SmCon Pro Lt" panose="02000000000000000000" pitchFamily="2" charset="0"/>
                <a:cs typeface="Arial"/>
              </a:rPr>
            </a:br>
            <a:r>
              <a:rPr lang="nl-NL" sz="1600" dirty="0">
                <a:solidFill>
                  <a:schemeClr val="tx1"/>
                </a:solidFill>
                <a:latin typeface="Sansa SmCon Pro Lt" panose="02000000000000000000" pitchFamily="2" charset="0"/>
                <a:cs typeface="Arial"/>
              </a:rPr>
              <a:t>tot de gewenste situatie. </a:t>
            </a:r>
            <a:endParaRPr lang="nl-NL" altLang="nl-NL" sz="1600" dirty="0">
              <a:solidFill>
                <a:schemeClr val="tx1"/>
              </a:solidFill>
              <a:latin typeface="Sansa SmCon Pro Lt" panose="02000000000000000000" pitchFamily="2" charset="0"/>
              <a:cs typeface="Arial" panose="020B0604020202020204" pitchFamily="34" charset="0"/>
            </a:endParaRPr>
          </a:p>
        </p:txBody>
      </p:sp>
      <p:pic>
        <p:nvPicPr>
          <p:cNvPr id="3" name="Graphic 2">
            <a:extLst>
              <a:ext uri="{FF2B5EF4-FFF2-40B4-BE49-F238E27FC236}">
                <a16:creationId xmlns:a16="http://schemas.microsoft.com/office/drawing/2014/main" id="{9943CBFC-E3E9-4A9A-F828-B5B2A05BB5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02728" y="6140951"/>
            <a:ext cx="2336907" cy="502002"/>
          </a:xfrm>
          <a:prstGeom prst="rect">
            <a:avLst/>
          </a:prstGeom>
        </p:spPr>
      </p:pic>
    </p:spTree>
    <p:extLst>
      <p:ext uri="{BB962C8B-B14F-4D97-AF65-F5344CB8AC3E}">
        <p14:creationId xmlns:p14="http://schemas.microsoft.com/office/powerpoint/2010/main" val="2887541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11D93-D765-48AB-7DCA-93D598389684}"/>
            </a:ext>
          </a:extLst>
        </p:cNvPr>
        <p:cNvGrpSpPr/>
        <p:nvPr/>
      </p:nvGrpSpPr>
      <p:grpSpPr>
        <a:xfrm>
          <a:off x="0" y="0"/>
          <a:ext cx="0" cy="0"/>
          <a:chOff x="0" y="0"/>
          <a:chExt cx="0" cy="0"/>
        </a:xfrm>
      </p:grpSpPr>
      <p:pic>
        <p:nvPicPr>
          <p:cNvPr id="12" name="Graphic 11">
            <a:extLst>
              <a:ext uri="{FF2B5EF4-FFF2-40B4-BE49-F238E27FC236}">
                <a16:creationId xmlns:a16="http://schemas.microsoft.com/office/drawing/2014/main" id="{60840F5C-8726-BFC4-26F6-CCE263DC17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44538" y="1640232"/>
            <a:ext cx="1188052" cy="4488193"/>
          </a:xfrm>
          <a:prstGeom prst="rect">
            <a:avLst/>
          </a:prstGeom>
        </p:spPr>
      </p:pic>
      <p:pic>
        <p:nvPicPr>
          <p:cNvPr id="13" name="Graphic 12">
            <a:extLst>
              <a:ext uri="{FF2B5EF4-FFF2-40B4-BE49-F238E27FC236}">
                <a16:creationId xmlns:a16="http://schemas.microsoft.com/office/drawing/2014/main" id="{207D64AD-B5C9-579B-6166-59DAF81042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3764" y="3654538"/>
            <a:ext cx="7626050" cy="313399"/>
          </a:xfrm>
          <a:prstGeom prst="rect">
            <a:avLst/>
          </a:prstGeom>
        </p:spPr>
      </p:pic>
      <p:sp>
        <p:nvSpPr>
          <p:cNvPr id="6" name="Titel 1">
            <a:extLst>
              <a:ext uri="{FF2B5EF4-FFF2-40B4-BE49-F238E27FC236}">
                <a16:creationId xmlns:a16="http://schemas.microsoft.com/office/drawing/2014/main" id="{68A71B71-622C-D7BD-FCF0-11FA4F42981F}"/>
              </a:ext>
            </a:extLst>
          </p:cNvPr>
          <p:cNvSpPr>
            <a:spLocks noGrp="1" noChangeArrowheads="1"/>
          </p:cNvSpPr>
          <p:nvPr>
            <p:ph type="title"/>
          </p:nvPr>
        </p:nvSpPr>
        <p:spPr>
          <a:xfrm>
            <a:off x="442913" y="560800"/>
            <a:ext cx="8020863" cy="576263"/>
          </a:xfrm>
        </p:spPr>
        <p:txBody>
          <a:bodyPr>
            <a:normAutofit fontScale="90000"/>
          </a:bodyPr>
          <a:lstStyle/>
          <a:p>
            <a:r>
              <a:rPr lang="nl-NL" altLang="nl-NL" b="1">
                <a:solidFill>
                  <a:srgbClr val="0070C0"/>
                </a:solidFill>
                <a:latin typeface="Sansa SmCon Pro Bd" panose="02000000000000000000" pitchFamily="2" charset="0"/>
                <a:cs typeface="Arial" panose="020B0604020202020204" pitchFamily="34" charset="0"/>
              </a:rPr>
              <a:t>Aandachtspunten per as</a:t>
            </a:r>
          </a:p>
        </p:txBody>
      </p:sp>
      <p:sp>
        <p:nvSpPr>
          <p:cNvPr id="2" name="Tekstvak 1">
            <a:extLst>
              <a:ext uri="{FF2B5EF4-FFF2-40B4-BE49-F238E27FC236}">
                <a16:creationId xmlns:a16="http://schemas.microsoft.com/office/drawing/2014/main" id="{84ECDA19-B0D0-01E0-8176-2D24688AE6EF}"/>
              </a:ext>
            </a:extLst>
          </p:cNvPr>
          <p:cNvSpPr txBox="1"/>
          <p:nvPr/>
        </p:nvSpPr>
        <p:spPr>
          <a:xfrm>
            <a:off x="3074468" y="2379422"/>
            <a:ext cx="2492082" cy="578882"/>
          </a:xfrm>
          <a:prstGeom prst="roundRect">
            <a:avLst/>
          </a:prstGeom>
          <a:solidFill>
            <a:schemeClr val="bg1"/>
          </a:solidFill>
          <a:ln>
            <a:solidFill>
              <a:srgbClr val="0070C0"/>
            </a:solidFill>
          </a:ln>
        </p:spPr>
        <p:txBody>
          <a:bodyPr wrap="square" lIns="91440" tIns="45720" rIns="91440" bIns="45720" rtlCol="0" anchor="t">
            <a:spAutoFit/>
          </a:bodyPr>
          <a:lstStyle/>
          <a:p>
            <a:pPr algn="ctr"/>
            <a:r>
              <a:rPr lang="nl-NL" sz="1400">
                <a:solidFill>
                  <a:srgbClr val="172474"/>
                </a:solidFill>
                <a:latin typeface="Sansa SmCon Pro Lt" panose="02000000000000000000" pitchFamily="2" charset="0"/>
                <a:cs typeface="Arial"/>
              </a:rPr>
              <a:t>Vraagt digitale geletterdheid </a:t>
            </a:r>
            <a:br>
              <a:rPr lang="nl-NL" sz="1400">
                <a:solidFill>
                  <a:srgbClr val="172474"/>
                </a:solidFill>
                <a:latin typeface="Sansa SmCon Pro Lt" panose="02000000000000000000" pitchFamily="2" charset="0"/>
                <a:cs typeface="Arial"/>
              </a:rPr>
            </a:br>
            <a:r>
              <a:rPr lang="nl-NL" sz="1400">
                <a:solidFill>
                  <a:srgbClr val="172474"/>
                </a:solidFill>
                <a:latin typeface="Sansa SmCon Pro Lt" panose="02000000000000000000" pitchFamily="2" charset="0"/>
                <a:cs typeface="Arial"/>
              </a:rPr>
              <a:t>van alle betrokken docenten.</a:t>
            </a:r>
          </a:p>
        </p:txBody>
      </p:sp>
      <p:sp>
        <p:nvSpPr>
          <p:cNvPr id="3" name="Tekstvak 2">
            <a:extLst>
              <a:ext uri="{FF2B5EF4-FFF2-40B4-BE49-F238E27FC236}">
                <a16:creationId xmlns:a16="http://schemas.microsoft.com/office/drawing/2014/main" id="{542F0024-CCD0-4997-B45A-C5E0D58AAEE6}"/>
              </a:ext>
            </a:extLst>
          </p:cNvPr>
          <p:cNvSpPr txBox="1"/>
          <p:nvPr/>
        </p:nvSpPr>
        <p:spPr>
          <a:xfrm>
            <a:off x="2572604" y="4877249"/>
            <a:ext cx="3516550" cy="340519"/>
          </a:xfrm>
          <a:prstGeom prst="roundRect">
            <a:avLst/>
          </a:prstGeom>
          <a:solidFill>
            <a:schemeClr val="bg1"/>
          </a:solidFill>
          <a:ln>
            <a:solidFill>
              <a:srgbClr val="0070C0"/>
            </a:solidFill>
          </a:ln>
        </p:spPr>
        <p:txBody>
          <a:bodyPr wrap="square" rtlCol="0">
            <a:spAutoFit/>
          </a:bodyPr>
          <a:lstStyle/>
          <a:p>
            <a:pPr algn="ctr"/>
            <a:r>
              <a:rPr lang="nl-NL" sz="1400">
                <a:solidFill>
                  <a:srgbClr val="172474"/>
                </a:solidFill>
                <a:latin typeface="Sansa SmCon Pro Lt" panose="02000000000000000000" pitchFamily="2" charset="0"/>
                <a:cs typeface="Arial" panose="020B0604020202020204" pitchFamily="34" charset="0"/>
              </a:rPr>
              <a:t>Samenhang met andere vakken ontbreekt.</a:t>
            </a:r>
          </a:p>
        </p:txBody>
      </p:sp>
      <p:sp>
        <p:nvSpPr>
          <p:cNvPr id="8" name="Tekstvak 7">
            <a:extLst>
              <a:ext uri="{FF2B5EF4-FFF2-40B4-BE49-F238E27FC236}">
                <a16:creationId xmlns:a16="http://schemas.microsoft.com/office/drawing/2014/main" id="{BB02AD06-5E48-432D-771C-FFC71ABD5800}"/>
              </a:ext>
            </a:extLst>
          </p:cNvPr>
          <p:cNvSpPr txBox="1"/>
          <p:nvPr/>
        </p:nvSpPr>
        <p:spPr>
          <a:xfrm>
            <a:off x="4504144" y="3268244"/>
            <a:ext cx="2322196" cy="1055608"/>
          </a:xfrm>
          <a:prstGeom prst="roundRect">
            <a:avLst/>
          </a:prstGeom>
          <a:pattFill prst="pct20">
            <a:fgClr>
              <a:schemeClr val="tx2">
                <a:lumMod val="10000"/>
                <a:lumOff val="90000"/>
              </a:schemeClr>
            </a:fgClr>
            <a:bgClr>
              <a:schemeClr val="bg1"/>
            </a:bgClr>
          </a:pattFill>
          <a:ln>
            <a:solidFill>
              <a:srgbClr val="0070C0"/>
            </a:solidFill>
          </a:ln>
        </p:spPr>
        <p:txBody>
          <a:bodyPr wrap="square" rtlCol="0">
            <a:spAutoFit/>
          </a:bodyPr>
          <a:lstStyle>
            <a:defPPr>
              <a:defRPr lang="nl-NL" altLang="nl-NL"/>
            </a:defPPr>
            <a:lvl1pPr algn="ctr">
              <a:defRPr sz="1600">
                <a:solidFill>
                  <a:srgbClr val="172474"/>
                </a:solidFill>
                <a:latin typeface="Arial" panose="020B0604020202020204" pitchFamily="34" charset="0"/>
                <a:cs typeface="Arial" panose="020B0604020202020204" pitchFamily="34" charset="0"/>
              </a:defRPr>
            </a:lvl1pPr>
          </a:lstStyle>
          <a:p>
            <a:r>
              <a:rPr lang="nl-NL" sz="1400">
                <a:latin typeface="Sansa SmCon Pro Lt" panose="02000000000000000000" pitchFamily="2" charset="0"/>
              </a:rPr>
              <a:t>Een doelgericht en samenhangend curriculum  vraagt extra inzet en administratie.</a:t>
            </a:r>
          </a:p>
        </p:txBody>
      </p:sp>
      <p:sp>
        <p:nvSpPr>
          <p:cNvPr id="9" name="Tekstvak 8">
            <a:extLst>
              <a:ext uri="{FF2B5EF4-FFF2-40B4-BE49-F238E27FC236}">
                <a16:creationId xmlns:a16="http://schemas.microsoft.com/office/drawing/2014/main" id="{D66FE2D7-3911-FA73-7214-D766BFA55CC8}"/>
              </a:ext>
            </a:extLst>
          </p:cNvPr>
          <p:cNvSpPr txBox="1"/>
          <p:nvPr/>
        </p:nvSpPr>
        <p:spPr>
          <a:xfrm>
            <a:off x="1841500" y="3280944"/>
            <a:ext cx="2226450" cy="1055608"/>
          </a:xfrm>
          <a:prstGeom prst="roundRect">
            <a:avLst/>
          </a:prstGeom>
          <a:pattFill prst="pct20">
            <a:fgClr>
              <a:schemeClr val="tx2">
                <a:lumMod val="10000"/>
                <a:lumOff val="90000"/>
              </a:schemeClr>
            </a:fgClr>
            <a:bgClr>
              <a:schemeClr val="bg1"/>
            </a:bgClr>
          </a:pattFill>
          <a:ln>
            <a:solidFill>
              <a:srgbClr val="0070C0"/>
            </a:solidFill>
          </a:ln>
        </p:spPr>
        <p:txBody>
          <a:bodyPr wrap="square" lIns="91440" tIns="45720" rIns="91440" bIns="45720" rtlCol="0" anchor="t">
            <a:spAutoFit/>
          </a:bodyPr>
          <a:lstStyle/>
          <a:p>
            <a:pPr algn="ctr"/>
            <a:r>
              <a:rPr lang="nl-NL" sz="1400">
                <a:solidFill>
                  <a:srgbClr val="172474"/>
                </a:solidFill>
                <a:latin typeface="Sansa SmCon Pro Lt" panose="02000000000000000000" pitchFamily="2" charset="0"/>
                <a:cs typeface="Arial"/>
              </a:rPr>
              <a:t>Doet een beroep op de schaarse onderwijstijd en de ruimte in de lessentabel en het rooster.</a:t>
            </a:r>
          </a:p>
        </p:txBody>
      </p:sp>
      <p:pic>
        <p:nvPicPr>
          <p:cNvPr id="10" name="Graphic 9">
            <a:extLst>
              <a:ext uri="{FF2B5EF4-FFF2-40B4-BE49-F238E27FC236}">
                <a16:creationId xmlns:a16="http://schemas.microsoft.com/office/drawing/2014/main" id="{C9A3C810-8C64-7717-E90C-53E0AC53DE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02728" y="6140951"/>
            <a:ext cx="2336907" cy="502002"/>
          </a:xfrm>
          <a:prstGeom prst="rect">
            <a:avLst/>
          </a:prstGeom>
        </p:spPr>
      </p:pic>
      <p:pic>
        <p:nvPicPr>
          <p:cNvPr id="11" name="Graphic 10">
            <a:extLst>
              <a:ext uri="{FF2B5EF4-FFF2-40B4-BE49-F238E27FC236}">
                <a16:creationId xmlns:a16="http://schemas.microsoft.com/office/drawing/2014/main" id="{C365D759-3414-7170-EF87-49BB3589B5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23774" y="-2334255"/>
            <a:ext cx="6144096" cy="6820988"/>
          </a:xfrm>
          <a:prstGeom prst="rect">
            <a:avLst/>
          </a:prstGeom>
        </p:spPr>
      </p:pic>
    </p:spTree>
    <p:extLst>
      <p:ext uri="{BB962C8B-B14F-4D97-AF65-F5344CB8AC3E}">
        <p14:creationId xmlns:p14="http://schemas.microsoft.com/office/powerpoint/2010/main" val="37095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C3E8929-35C3-C029-13A1-BBEACFCAEF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3723" y="1618488"/>
            <a:ext cx="7232542" cy="5145134"/>
          </a:xfrm>
          <a:prstGeom prst="rect">
            <a:avLst/>
          </a:prstGeom>
        </p:spPr>
      </p:pic>
      <p:pic>
        <p:nvPicPr>
          <p:cNvPr id="27" name="Graphic 26">
            <a:extLst>
              <a:ext uri="{FF2B5EF4-FFF2-40B4-BE49-F238E27FC236}">
                <a16:creationId xmlns:a16="http://schemas.microsoft.com/office/drawing/2014/main" id="{E7A859B5-0434-54A4-A4B0-56E398C03B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6848" y="2171835"/>
            <a:ext cx="1475992" cy="368998"/>
          </a:xfrm>
          <a:prstGeom prst="rect">
            <a:avLst/>
          </a:prstGeom>
        </p:spPr>
      </p:pic>
      <p:pic>
        <p:nvPicPr>
          <p:cNvPr id="29" name="Graphic 28">
            <a:extLst>
              <a:ext uri="{FF2B5EF4-FFF2-40B4-BE49-F238E27FC236}">
                <a16:creationId xmlns:a16="http://schemas.microsoft.com/office/drawing/2014/main" id="{9DB3CFCB-328F-F773-5888-C19232553B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48635" y="4666478"/>
            <a:ext cx="1475990" cy="368998"/>
          </a:xfrm>
          <a:prstGeom prst="rect">
            <a:avLst/>
          </a:prstGeom>
        </p:spPr>
      </p:pic>
      <p:pic>
        <p:nvPicPr>
          <p:cNvPr id="31" name="Graphic 30">
            <a:extLst>
              <a:ext uri="{FF2B5EF4-FFF2-40B4-BE49-F238E27FC236}">
                <a16:creationId xmlns:a16="http://schemas.microsoft.com/office/drawing/2014/main" id="{E3A29545-9D4A-9F6E-6730-FA3E4BF68F2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49523" y="2168660"/>
            <a:ext cx="1475990" cy="368998"/>
          </a:xfrm>
          <a:prstGeom prst="rect">
            <a:avLst/>
          </a:prstGeom>
        </p:spPr>
      </p:pic>
      <p:pic>
        <p:nvPicPr>
          <p:cNvPr id="33" name="Graphic 32">
            <a:extLst>
              <a:ext uri="{FF2B5EF4-FFF2-40B4-BE49-F238E27FC236}">
                <a16:creationId xmlns:a16="http://schemas.microsoft.com/office/drawing/2014/main" id="{1C6DF191-C476-384C-65FB-CC82BAA6FAE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70023" y="4669653"/>
            <a:ext cx="1472817" cy="368204"/>
          </a:xfrm>
          <a:prstGeom prst="rect">
            <a:avLst/>
          </a:prstGeom>
        </p:spPr>
      </p:pic>
      <p:sp>
        <p:nvSpPr>
          <p:cNvPr id="10" name="Titel 1">
            <a:extLst>
              <a:ext uri="{FF2B5EF4-FFF2-40B4-BE49-F238E27FC236}">
                <a16:creationId xmlns:a16="http://schemas.microsoft.com/office/drawing/2014/main" id="{287CEC5A-42F9-E6C2-5794-61CF549E0F6E}"/>
              </a:ext>
            </a:extLst>
          </p:cNvPr>
          <p:cNvSpPr txBox="1">
            <a:spLocks noChangeArrowheads="1"/>
          </p:cNvSpPr>
          <p:nvPr/>
        </p:nvSpPr>
        <p:spPr>
          <a:xfrm>
            <a:off x="454488" y="560800"/>
            <a:ext cx="8029755" cy="112909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altLang="nl-NL" b="1">
                <a:solidFill>
                  <a:srgbClr val="0070C0"/>
                </a:solidFill>
                <a:latin typeface="Sansa SmCon Pro Bd" panose="02000000000000000000" pitchFamily="2" charset="0"/>
                <a:cs typeface="Arial" panose="020B0604020202020204" pitchFamily="34" charset="0"/>
              </a:rPr>
              <a:t>Sterke punten en aandachtspunten per scenario</a:t>
            </a:r>
          </a:p>
        </p:txBody>
      </p:sp>
      <p:pic>
        <p:nvPicPr>
          <p:cNvPr id="2" name="Graphic 1">
            <a:extLst>
              <a:ext uri="{FF2B5EF4-FFF2-40B4-BE49-F238E27FC236}">
                <a16:creationId xmlns:a16="http://schemas.microsoft.com/office/drawing/2014/main" id="{A7B02BFC-C5B2-90D0-4A7C-9A148A7809B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02728" y="6140951"/>
            <a:ext cx="2336907" cy="502002"/>
          </a:xfrm>
          <a:prstGeom prst="rect">
            <a:avLst/>
          </a:prstGeom>
        </p:spPr>
      </p:pic>
      <p:pic>
        <p:nvPicPr>
          <p:cNvPr id="3" name="Graphic 2">
            <a:extLst>
              <a:ext uri="{FF2B5EF4-FFF2-40B4-BE49-F238E27FC236}">
                <a16:creationId xmlns:a16="http://schemas.microsoft.com/office/drawing/2014/main" id="{6E8004CD-3973-6F6E-4443-744F6F40A17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823774" y="-2334255"/>
            <a:ext cx="6144096" cy="6820988"/>
          </a:xfrm>
          <a:prstGeom prst="rect">
            <a:avLst/>
          </a:prstGeom>
        </p:spPr>
      </p:pic>
      <p:pic>
        <p:nvPicPr>
          <p:cNvPr id="9" name="Graphic 8">
            <a:extLst>
              <a:ext uri="{FF2B5EF4-FFF2-40B4-BE49-F238E27FC236}">
                <a16:creationId xmlns:a16="http://schemas.microsoft.com/office/drawing/2014/main" id="{51E1C5D7-2FBC-9882-958A-99178F8D54D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048635" y="4666478"/>
            <a:ext cx="2226563" cy="1332564"/>
          </a:xfrm>
          <a:prstGeom prst="rect">
            <a:avLst/>
          </a:prstGeom>
        </p:spPr>
      </p:pic>
      <p:pic>
        <p:nvPicPr>
          <p:cNvPr id="21" name="Graphic 20">
            <a:extLst>
              <a:ext uri="{FF2B5EF4-FFF2-40B4-BE49-F238E27FC236}">
                <a16:creationId xmlns:a16="http://schemas.microsoft.com/office/drawing/2014/main" id="{97E3614A-FFDB-5E58-DC54-838D3644D83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66405" y="4666478"/>
            <a:ext cx="2066318" cy="1340998"/>
          </a:xfrm>
          <a:prstGeom prst="rect">
            <a:avLst/>
          </a:prstGeom>
        </p:spPr>
      </p:pic>
      <p:pic>
        <p:nvPicPr>
          <p:cNvPr id="23" name="Graphic 22">
            <a:extLst>
              <a:ext uri="{FF2B5EF4-FFF2-40B4-BE49-F238E27FC236}">
                <a16:creationId xmlns:a16="http://schemas.microsoft.com/office/drawing/2014/main" id="{8968957A-52BE-A9D5-DC21-B95443530C3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048635" y="2168660"/>
            <a:ext cx="1653054" cy="1324130"/>
          </a:xfrm>
          <a:prstGeom prst="rect">
            <a:avLst/>
          </a:prstGeom>
        </p:spPr>
      </p:pic>
      <p:pic>
        <p:nvPicPr>
          <p:cNvPr id="25" name="Graphic 24">
            <a:extLst>
              <a:ext uri="{FF2B5EF4-FFF2-40B4-BE49-F238E27FC236}">
                <a16:creationId xmlns:a16="http://schemas.microsoft.com/office/drawing/2014/main" id="{B5FCB8D0-F3F1-2ECC-D28C-35FF92BAA6D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66405" y="2173234"/>
            <a:ext cx="2319336" cy="1332564"/>
          </a:xfrm>
          <a:prstGeom prst="rect">
            <a:avLst/>
          </a:prstGeom>
        </p:spPr>
      </p:pic>
    </p:spTree>
    <p:extLst>
      <p:ext uri="{BB962C8B-B14F-4D97-AF65-F5344CB8AC3E}">
        <p14:creationId xmlns:p14="http://schemas.microsoft.com/office/powerpoint/2010/main" val="148128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A8280-C2EF-74FE-72FF-1AD41D003879}"/>
            </a:ext>
          </a:extLst>
        </p:cNvPr>
        <p:cNvGrpSpPr/>
        <p:nvPr/>
      </p:nvGrpSpPr>
      <p:grpSpPr>
        <a:xfrm>
          <a:off x="0" y="0"/>
          <a:ext cx="0" cy="0"/>
          <a:chOff x="0" y="0"/>
          <a:chExt cx="0" cy="0"/>
        </a:xfrm>
      </p:grpSpPr>
      <p:sp>
        <p:nvSpPr>
          <p:cNvPr id="9" name="Rechthoekige toelichting 8">
            <a:extLst>
              <a:ext uri="{FF2B5EF4-FFF2-40B4-BE49-F238E27FC236}">
                <a16:creationId xmlns:a16="http://schemas.microsoft.com/office/drawing/2014/main" id="{75C97517-FC8C-91AE-BDBC-34C137097BBC}"/>
              </a:ext>
            </a:extLst>
          </p:cNvPr>
          <p:cNvSpPr/>
          <p:nvPr/>
        </p:nvSpPr>
        <p:spPr>
          <a:xfrm>
            <a:off x="6364288" y="979922"/>
            <a:ext cx="4343399" cy="3225838"/>
          </a:xfrm>
          <a:prstGeom prst="wedgeRectCallout">
            <a:avLst>
              <a:gd name="adj1" fmla="val 32917"/>
              <a:gd name="adj2" fmla="val 61654"/>
            </a:avLst>
          </a:prstGeom>
          <a:solidFill>
            <a:srgbClr val="E5127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ige toelichting 9">
            <a:extLst>
              <a:ext uri="{FF2B5EF4-FFF2-40B4-BE49-F238E27FC236}">
                <a16:creationId xmlns:a16="http://schemas.microsoft.com/office/drawing/2014/main" id="{EC346218-347A-ED4C-688C-483FB959F971}"/>
              </a:ext>
            </a:extLst>
          </p:cNvPr>
          <p:cNvSpPr/>
          <p:nvPr/>
        </p:nvSpPr>
        <p:spPr>
          <a:xfrm>
            <a:off x="1647133" y="4603990"/>
            <a:ext cx="6620567" cy="2025509"/>
          </a:xfrm>
          <a:prstGeom prst="wedgeRectCallout">
            <a:avLst>
              <a:gd name="adj1" fmla="val 56097"/>
              <a:gd name="adj2" fmla="val -10057"/>
            </a:avLst>
          </a:prstGeom>
          <a:solidFill>
            <a:srgbClr val="79B835">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1">
            <a:extLst>
              <a:ext uri="{FF2B5EF4-FFF2-40B4-BE49-F238E27FC236}">
                <a16:creationId xmlns:a16="http://schemas.microsoft.com/office/drawing/2014/main" id="{A01FB2CB-9189-3BD8-F22E-568C2224FE65}"/>
              </a:ext>
            </a:extLst>
          </p:cNvPr>
          <p:cNvSpPr>
            <a:spLocks noGrp="1" noChangeArrowheads="1"/>
          </p:cNvSpPr>
          <p:nvPr>
            <p:ph type="title"/>
          </p:nvPr>
        </p:nvSpPr>
        <p:spPr>
          <a:xfrm>
            <a:off x="442913" y="560800"/>
            <a:ext cx="8020863" cy="576263"/>
          </a:xfrm>
        </p:spPr>
        <p:txBody>
          <a:bodyPr>
            <a:normAutofit fontScale="90000"/>
          </a:bodyPr>
          <a:lstStyle/>
          <a:p>
            <a:r>
              <a:rPr lang="nl-NL" altLang="nl-NL" b="1">
                <a:solidFill>
                  <a:srgbClr val="0070C0"/>
                </a:solidFill>
                <a:latin typeface="Sansa SmCon Pro Bd" panose="02000000000000000000" pitchFamily="2" charset="0"/>
                <a:cs typeface="Arial" panose="020B0604020202020204" pitchFamily="34" charset="0"/>
              </a:rPr>
              <a:t>Volgens de experts</a:t>
            </a:r>
          </a:p>
        </p:txBody>
      </p:sp>
      <p:sp>
        <p:nvSpPr>
          <p:cNvPr id="2" name="Tekstvak 1">
            <a:extLst>
              <a:ext uri="{FF2B5EF4-FFF2-40B4-BE49-F238E27FC236}">
                <a16:creationId xmlns:a16="http://schemas.microsoft.com/office/drawing/2014/main" id="{92C785E9-C895-89E6-62AB-0968CD96572D}"/>
              </a:ext>
            </a:extLst>
          </p:cNvPr>
          <p:cNvSpPr txBox="1"/>
          <p:nvPr/>
        </p:nvSpPr>
        <p:spPr>
          <a:xfrm>
            <a:off x="442913" y="1749364"/>
            <a:ext cx="5384800" cy="2456396"/>
          </a:xfrm>
          <a:prstGeom prst="rect">
            <a:avLst/>
          </a:prstGeom>
          <a:noFill/>
        </p:spPr>
        <p:txBody>
          <a:bodyPr wrap="square" lIns="180000" tIns="180000" rIns="180000" bIns="180000" rtlCol="0">
            <a:spAutoFit/>
          </a:bodyPr>
          <a:lstStyle/>
          <a:p>
            <a:r>
              <a:rPr lang="nl-NL">
                <a:latin typeface="Sansa SmCon Pro Nor" panose="02000000000000000000" pitchFamily="2" charset="0"/>
              </a:rPr>
              <a:t>"Digitale geletterdheid moet onderdeel zijn van een groter geheel. Het moet niet een vakje worden, zo van: ‘Dan gaan we nu digitale geletterdheid doen.’ </a:t>
            </a:r>
            <a:r>
              <a:rPr lang="nl-NL" b="1">
                <a:latin typeface="Sansa SmCon Pro Bd" panose="02000000000000000000" pitchFamily="2" charset="0"/>
              </a:rPr>
              <a:t>Het moet verweven zijn met alles wat je doet op school</a:t>
            </a:r>
            <a:r>
              <a:rPr lang="nl-NL">
                <a:latin typeface="Sansa SmCon Pro Nor" panose="02000000000000000000" pitchFamily="2" charset="0"/>
              </a:rPr>
              <a:t>.” </a:t>
            </a:r>
          </a:p>
          <a:p>
            <a:endParaRPr lang="nl-NL">
              <a:latin typeface="Sansa SmCon Pro Nor" panose="02000000000000000000" pitchFamily="2" charset="0"/>
            </a:endParaRPr>
          </a:p>
          <a:p>
            <a:r>
              <a:rPr lang="nl-NL" sz="1400" b="1" err="1">
                <a:solidFill>
                  <a:srgbClr val="0070C0"/>
                </a:solidFill>
                <a:latin typeface="Sansa SmCon Pro SmBd" panose="02000000000000000000" pitchFamily="2" charset="0"/>
              </a:rPr>
              <a:t>Eliane</a:t>
            </a:r>
            <a:r>
              <a:rPr lang="nl-NL" sz="1400" b="1">
                <a:solidFill>
                  <a:srgbClr val="0070C0"/>
                </a:solidFill>
                <a:latin typeface="Sansa SmCon Pro SmBd" panose="02000000000000000000" pitchFamily="2" charset="0"/>
              </a:rPr>
              <a:t> Segers, hoogleraar orthopedagogiek, </a:t>
            </a:r>
            <a:br>
              <a:rPr lang="nl-NL" sz="1400" b="1">
                <a:solidFill>
                  <a:srgbClr val="0070C0"/>
                </a:solidFill>
                <a:latin typeface="Sansa SmCon Pro SmBd" panose="02000000000000000000" pitchFamily="2" charset="0"/>
              </a:rPr>
            </a:br>
            <a:r>
              <a:rPr lang="nl-NL" sz="1400" b="1">
                <a:solidFill>
                  <a:srgbClr val="0070C0"/>
                </a:solidFill>
                <a:latin typeface="Sansa SmCon Pro SmBd" panose="02000000000000000000" pitchFamily="2" charset="0"/>
              </a:rPr>
              <a:t>Radboud Universiteit</a:t>
            </a:r>
          </a:p>
        </p:txBody>
      </p:sp>
      <p:sp>
        <p:nvSpPr>
          <p:cNvPr id="3" name="Tekstvak 2">
            <a:extLst>
              <a:ext uri="{FF2B5EF4-FFF2-40B4-BE49-F238E27FC236}">
                <a16:creationId xmlns:a16="http://schemas.microsoft.com/office/drawing/2014/main" id="{1C4FD007-3E5B-F5B9-EE97-E84AF0C5304A}"/>
              </a:ext>
            </a:extLst>
          </p:cNvPr>
          <p:cNvSpPr txBox="1"/>
          <p:nvPr/>
        </p:nvSpPr>
        <p:spPr>
          <a:xfrm>
            <a:off x="6364289" y="979922"/>
            <a:ext cx="4343400" cy="3225838"/>
          </a:xfrm>
          <a:prstGeom prst="rect">
            <a:avLst/>
          </a:prstGeom>
          <a:noFill/>
        </p:spPr>
        <p:txBody>
          <a:bodyPr wrap="square" lIns="180000" tIns="180000" rIns="180000" bIns="180000" rtlCol="0">
            <a:spAutoFit/>
          </a:bodyPr>
          <a:lstStyle/>
          <a:p>
            <a:r>
              <a:rPr lang="nl-NL">
                <a:latin typeface="Sansa SmCon Pro Nor" panose="02000000000000000000" pitchFamily="2" charset="0"/>
              </a:rPr>
              <a:t>"</a:t>
            </a:r>
            <a:r>
              <a:rPr lang="nl-NL" b="1">
                <a:latin typeface="Sansa SmCon Pro Bd" panose="02000000000000000000" pitchFamily="2" charset="0"/>
              </a:rPr>
              <a:t>Basisvaardigheden rond ICT-gebruik en programmeren kun je apart doen</a:t>
            </a:r>
            <a:r>
              <a:rPr lang="nl-NL">
                <a:latin typeface="Sansa SmCon Pro Nor" panose="02000000000000000000" pitchFamily="2" charset="0"/>
              </a:rPr>
              <a:t>. Maar leren toepassen, wat we ‘</a:t>
            </a:r>
            <a:r>
              <a:rPr lang="nl-NL" err="1">
                <a:latin typeface="Sansa SmCon Pro Nor" panose="02000000000000000000" pitchFamily="2" charset="0"/>
              </a:rPr>
              <a:t>computational</a:t>
            </a:r>
            <a:r>
              <a:rPr lang="nl-NL">
                <a:latin typeface="Sansa SmCon Pro Nor" panose="02000000000000000000" pitchFamily="2" charset="0"/>
              </a:rPr>
              <a:t> thinking’ noemen, en werken aan die transfer, dat doe je vanuit de bestaande vakken." </a:t>
            </a:r>
          </a:p>
          <a:p>
            <a:endParaRPr lang="nl-NL">
              <a:latin typeface="Sansa SmCon Pro Nor" panose="02000000000000000000" pitchFamily="2" charset="0"/>
            </a:endParaRPr>
          </a:p>
          <a:p>
            <a:r>
              <a:rPr lang="nl-NL" sz="1400" b="1">
                <a:solidFill>
                  <a:srgbClr val="E51270"/>
                </a:solidFill>
                <a:latin typeface="Sansa SmCon Pro SmBd" panose="02000000000000000000" pitchFamily="2" charset="0"/>
              </a:rPr>
              <a:t>Erik </a:t>
            </a:r>
            <a:r>
              <a:rPr lang="nl-NL" sz="1400" b="1" err="1">
                <a:solidFill>
                  <a:srgbClr val="E51270"/>
                </a:solidFill>
                <a:latin typeface="Sansa SmCon Pro SmBd" panose="02000000000000000000" pitchFamily="2" charset="0"/>
              </a:rPr>
              <a:t>Barendsen</a:t>
            </a:r>
            <a:r>
              <a:rPr lang="nl-NL" sz="1400" b="1">
                <a:solidFill>
                  <a:srgbClr val="E51270"/>
                </a:solidFill>
                <a:latin typeface="Sansa SmCon Pro SmBd" panose="02000000000000000000" pitchFamily="2" charset="0"/>
              </a:rPr>
              <a:t>, hoogleraar vakdidactiek informatica, Open Universiteit en hoogleraar bètadidactiek, Radboud Universiteit</a:t>
            </a:r>
          </a:p>
        </p:txBody>
      </p:sp>
      <p:sp>
        <p:nvSpPr>
          <p:cNvPr id="8" name="Tekstvak 7">
            <a:extLst>
              <a:ext uri="{FF2B5EF4-FFF2-40B4-BE49-F238E27FC236}">
                <a16:creationId xmlns:a16="http://schemas.microsoft.com/office/drawing/2014/main" id="{82303BEA-7B8E-2533-A741-1FB7769A85F7}"/>
              </a:ext>
            </a:extLst>
          </p:cNvPr>
          <p:cNvSpPr txBox="1"/>
          <p:nvPr/>
        </p:nvSpPr>
        <p:spPr>
          <a:xfrm>
            <a:off x="1647133" y="4603990"/>
            <a:ext cx="6722167" cy="2025509"/>
          </a:xfrm>
          <a:prstGeom prst="rect">
            <a:avLst/>
          </a:prstGeom>
          <a:noFill/>
        </p:spPr>
        <p:txBody>
          <a:bodyPr wrap="square" lIns="180000" tIns="180000" rIns="180000" bIns="180000" rtlCol="0">
            <a:spAutoFit/>
          </a:bodyPr>
          <a:lstStyle/>
          <a:p>
            <a:r>
              <a:rPr lang="nl-NL">
                <a:latin typeface="Sansa SmCon Pro Nor" panose="02000000000000000000" pitchFamily="2" charset="0"/>
              </a:rPr>
              <a:t>"We moeten oppassen dat we </a:t>
            </a:r>
            <a:r>
              <a:rPr lang="nl-NL" b="1">
                <a:latin typeface="Sansa SmCon Pro Bd" panose="02000000000000000000" pitchFamily="2" charset="0"/>
              </a:rPr>
              <a:t>digitale geletterdheid niet ‘weg-integreren</a:t>
            </a:r>
            <a:r>
              <a:rPr lang="nl-NL">
                <a:latin typeface="Sansa SmCon Pro Nor" panose="02000000000000000000" pitchFamily="2" charset="0"/>
              </a:rPr>
              <a:t>'. Daarmee bedoel ik: 'We hebben het geïntegreerd, maar we doen er niets of nauwelijks wat aan.’ Dat is hoe het er op dit moment op veel scholen aan toegaat."</a:t>
            </a:r>
          </a:p>
          <a:p>
            <a:endParaRPr lang="nl-NL">
              <a:latin typeface="Sansa SmCon Pro Nor" panose="02000000000000000000" pitchFamily="2" charset="0"/>
            </a:endParaRPr>
          </a:p>
          <a:p>
            <a:r>
              <a:rPr lang="nl-NL" sz="1400" b="1">
                <a:solidFill>
                  <a:srgbClr val="79B835"/>
                </a:solidFill>
                <a:latin typeface="Sansa SmCon Pro SmBd" panose="02000000000000000000" pitchFamily="2" charset="0"/>
              </a:rPr>
              <a:t>Anneke Smits, lector Onderwijsinnovatie en ICT, Hogeschool Windesheim</a:t>
            </a:r>
          </a:p>
        </p:txBody>
      </p:sp>
      <p:sp>
        <p:nvSpPr>
          <p:cNvPr id="12" name="Rechthoekige toelichting 11">
            <a:extLst>
              <a:ext uri="{FF2B5EF4-FFF2-40B4-BE49-F238E27FC236}">
                <a16:creationId xmlns:a16="http://schemas.microsoft.com/office/drawing/2014/main" id="{5978AC5A-E1D5-EF2F-008B-4320D745A443}"/>
              </a:ext>
            </a:extLst>
          </p:cNvPr>
          <p:cNvSpPr/>
          <p:nvPr/>
        </p:nvSpPr>
        <p:spPr>
          <a:xfrm>
            <a:off x="446088" y="1749364"/>
            <a:ext cx="5381625" cy="2456396"/>
          </a:xfrm>
          <a:prstGeom prst="wedgeRectCallout">
            <a:avLst>
              <a:gd name="adj1" fmla="val 32681"/>
              <a:gd name="adj2" fmla="val -65532"/>
            </a:avLst>
          </a:prstGeom>
          <a:solidFill>
            <a:srgbClr val="312A65">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Graphic 6">
            <a:extLst>
              <a:ext uri="{FF2B5EF4-FFF2-40B4-BE49-F238E27FC236}">
                <a16:creationId xmlns:a16="http://schemas.microsoft.com/office/drawing/2014/main" id="{52254541-7B25-C1C2-D714-620161448F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02728" y="6140951"/>
            <a:ext cx="2336907" cy="502002"/>
          </a:xfrm>
          <a:prstGeom prst="rect">
            <a:avLst/>
          </a:prstGeom>
        </p:spPr>
      </p:pic>
      <p:pic>
        <p:nvPicPr>
          <p:cNvPr id="11" name="Graphic 10">
            <a:extLst>
              <a:ext uri="{FF2B5EF4-FFF2-40B4-BE49-F238E27FC236}">
                <a16:creationId xmlns:a16="http://schemas.microsoft.com/office/drawing/2014/main" id="{353CEC4A-2459-701F-9D6E-BDD95B6803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1089" y="-2334255"/>
            <a:ext cx="6144096" cy="6820988"/>
          </a:xfrm>
          <a:prstGeom prst="rect">
            <a:avLst/>
          </a:prstGeom>
        </p:spPr>
      </p:pic>
    </p:spTree>
    <p:extLst>
      <p:ext uri="{BB962C8B-B14F-4D97-AF65-F5344CB8AC3E}">
        <p14:creationId xmlns:p14="http://schemas.microsoft.com/office/powerpoint/2010/main" val="3904715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5A8EA-ED49-2D3B-F06D-811B807C14B2}"/>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EFBE1026-3634-09EF-4790-4E2DBCE6F8A0}"/>
              </a:ext>
            </a:extLst>
          </p:cNvPr>
          <p:cNvSpPr>
            <a:spLocks noGrp="1" noChangeArrowheads="1"/>
          </p:cNvSpPr>
          <p:nvPr>
            <p:ph type="title"/>
          </p:nvPr>
        </p:nvSpPr>
        <p:spPr>
          <a:xfrm>
            <a:off x="442913" y="560800"/>
            <a:ext cx="9939578" cy="576263"/>
          </a:xfrm>
        </p:spPr>
        <p:txBody>
          <a:bodyPr>
            <a:normAutofit fontScale="90000"/>
          </a:bodyPr>
          <a:lstStyle/>
          <a:p>
            <a:r>
              <a:rPr lang="nl-NL" altLang="nl-NL" b="1">
                <a:solidFill>
                  <a:srgbClr val="0070C0"/>
                </a:solidFill>
                <a:latin typeface="Sansa SmCon Pro Bd" panose="02000000000000000000" pitchFamily="2" charset="0"/>
                <a:cs typeface="Arial" panose="020B0604020202020204" pitchFamily="34" charset="0"/>
              </a:rPr>
              <a:t>Vervolgstappen</a:t>
            </a:r>
          </a:p>
        </p:txBody>
      </p:sp>
      <p:sp>
        <p:nvSpPr>
          <p:cNvPr id="2" name="Tijdelijke aanduiding voor inhoud 2">
            <a:extLst>
              <a:ext uri="{FF2B5EF4-FFF2-40B4-BE49-F238E27FC236}">
                <a16:creationId xmlns:a16="http://schemas.microsoft.com/office/drawing/2014/main" id="{4D27A266-2E1D-67B3-0390-04A6AEE16ED3}"/>
              </a:ext>
            </a:extLst>
          </p:cNvPr>
          <p:cNvSpPr txBox="1">
            <a:spLocks noChangeArrowheads="1"/>
          </p:cNvSpPr>
          <p:nvPr/>
        </p:nvSpPr>
        <p:spPr>
          <a:xfrm>
            <a:off x="442912" y="1425988"/>
            <a:ext cx="9476592" cy="5084762"/>
          </a:xfrm>
          <a:prstGeom prst="rect">
            <a:avLst/>
          </a:prstGeom>
        </p:spPr>
        <p:txBody>
          <a:bodyPr vert="horz" lIns="91440" tIns="45720" rIns="91440" bIns="45720" numCol="1" rtlCol="0" anchor="t">
            <a:noAutofit/>
          </a:bodyPr>
          <a:lstStyle>
            <a:defPPr>
              <a:defRPr lang="nl-NL"/>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Wingdings" pitchFamily="2" charset="2"/>
              <a:buChar char="§"/>
            </a:pPr>
            <a:r>
              <a:rPr lang="nl-NL" sz="1600">
                <a:solidFill>
                  <a:schemeClr val="tx1"/>
                </a:solidFill>
                <a:latin typeface="Sansa SmCon Pro Lt" panose="02000000000000000000" pitchFamily="2" charset="0"/>
                <a:cs typeface="Arial"/>
              </a:rPr>
              <a:t>Welke afspraken maak je op basis van je conclusies?</a:t>
            </a:r>
          </a:p>
          <a:p>
            <a:pPr marL="285750" indent="-285750">
              <a:spcAft>
                <a:spcPts val="600"/>
              </a:spcAft>
              <a:buFont typeface="Wingdings" pitchFamily="2" charset="2"/>
              <a:buChar char="§"/>
            </a:pPr>
            <a:r>
              <a:rPr lang="nl-NL" sz="1600">
                <a:solidFill>
                  <a:schemeClr val="tx1"/>
                </a:solidFill>
                <a:latin typeface="Sansa SmCon Pro Lt" panose="02000000000000000000" pitchFamily="2" charset="0"/>
                <a:cs typeface="Arial"/>
              </a:rPr>
              <a:t>Wie gaat hiermee aan de slag?</a:t>
            </a:r>
          </a:p>
          <a:p>
            <a:pPr marL="285750" indent="-285750">
              <a:spcAft>
                <a:spcPts val="600"/>
              </a:spcAft>
              <a:buFont typeface="Wingdings" pitchFamily="2" charset="2"/>
              <a:buChar char="§"/>
            </a:pPr>
            <a:r>
              <a:rPr lang="nl-NL" sz="1600">
                <a:solidFill>
                  <a:schemeClr val="tx1"/>
                </a:solidFill>
                <a:latin typeface="Sansa SmCon Pro Lt" panose="02000000000000000000" pitchFamily="2" charset="0"/>
                <a:cs typeface="Arial"/>
              </a:rPr>
              <a:t>Welke stappen moeten er worden gezet?</a:t>
            </a:r>
          </a:p>
          <a:p>
            <a:pPr marL="285750" indent="-285750">
              <a:spcAft>
                <a:spcPts val="600"/>
              </a:spcAft>
              <a:buFont typeface="Wingdings" pitchFamily="2" charset="2"/>
              <a:buChar char="§"/>
            </a:pPr>
            <a:r>
              <a:rPr lang="nl-NL" sz="1600">
                <a:solidFill>
                  <a:schemeClr val="tx1"/>
                </a:solidFill>
                <a:latin typeface="Sansa SmCon Pro Lt" panose="02000000000000000000" pitchFamily="2" charset="0"/>
                <a:cs typeface="Arial"/>
              </a:rPr>
              <a:t>Volgens welke criteria beschouwen we deze als afgerond?</a:t>
            </a:r>
          </a:p>
          <a:p>
            <a:pPr marL="285750" indent="-285750">
              <a:spcAft>
                <a:spcPts val="600"/>
              </a:spcAft>
              <a:buFont typeface="Wingdings" pitchFamily="2" charset="2"/>
              <a:buChar char="§"/>
            </a:pPr>
            <a:endParaRPr lang="nl-NL" sz="1600">
              <a:solidFill>
                <a:schemeClr val="tx1"/>
              </a:solidFill>
              <a:latin typeface="Sansa SmCon Pro Lt" panose="02000000000000000000" pitchFamily="2" charset="0"/>
              <a:cs typeface="Arial"/>
            </a:endParaRPr>
          </a:p>
        </p:txBody>
      </p:sp>
      <p:pic>
        <p:nvPicPr>
          <p:cNvPr id="3" name="Graphic 2">
            <a:extLst>
              <a:ext uri="{FF2B5EF4-FFF2-40B4-BE49-F238E27FC236}">
                <a16:creationId xmlns:a16="http://schemas.microsoft.com/office/drawing/2014/main" id="{E50C54B4-5E8C-E0C7-FD58-9952A84B75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02728" y="6140951"/>
            <a:ext cx="2336907" cy="502002"/>
          </a:xfrm>
          <a:prstGeom prst="rect">
            <a:avLst/>
          </a:prstGeom>
        </p:spPr>
      </p:pic>
      <p:pic>
        <p:nvPicPr>
          <p:cNvPr id="7" name="Graphic 6">
            <a:extLst>
              <a:ext uri="{FF2B5EF4-FFF2-40B4-BE49-F238E27FC236}">
                <a16:creationId xmlns:a16="http://schemas.microsoft.com/office/drawing/2014/main" id="{4ACFBBB9-880E-457F-6854-139F64CF35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23774" y="-2334255"/>
            <a:ext cx="6144096" cy="6820988"/>
          </a:xfrm>
          <a:prstGeom prst="rect">
            <a:avLst/>
          </a:prstGeom>
        </p:spPr>
      </p:pic>
    </p:spTree>
    <p:extLst>
      <p:ext uri="{BB962C8B-B14F-4D97-AF65-F5344CB8AC3E}">
        <p14:creationId xmlns:p14="http://schemas.microsoft.com/office/powerpoint/2010/main" val="2999519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C7ABA661-6026-1ECD-A1BA-5EBD83B6329A}"/>
              </a:ext>
            </a:extLst>
          </p:cNvPr>
          <p:cNvSpPr>
            <a:spLocks noGrp="1" noChangeArrowheads="1"/>
          </p:cNvSpPr>
          <p:nvPr>
            <p:ph type="title"/>
          </p:nvPr>
        </p:nvSpPr>
        <p:spPr>
          <a:xfrm>
            <a:off x="442913" y="560800"/>
            <a:ext cx="8020863" cy="576263"/>
          </a:xfrm>
        </p:spPr>
        <p:txBody>
          <a:bodyPr>
            <a:normAutofit fontScale="90000"/>
          </a:bodyPr>
          <a:lstStyle/>
          <a:p>
            <a:pPr eaLnBrk="1" hangingPunct="1"/>
            <a:r>
              <a:rPr lang="nl-NL" altLang="nl-NL" b="1">
                <a:solidFill>
                  <a:srgbClr val="0070C0"/>
                </a:solidFill>
                <a:latin typeface="Sansa SmCon Pro Bd" panose="02000000000000000000" pitchFamily="2" charset="0"/>
                <a:cs typeface="Arial" panose="020B0604020202020204" pitchFamily="34" charset="0"/>
              </a:rPr>
              <a:t>Zo gebruik je deze PowerPoint</a:t>
            </a:r>
          </a:p>
        </p:txBody>
      </p:sp>
      <p:sp>
        <p:nvSpPr>
          <p:cNvPr id="7" name="Tijdelijke aanduiding voor inhoud 2">
            <a:extLst>
              <a:ext uri="{FF2B5EF4-FFF2-40B4-BE49-F238E27FC236}">
                <a16:creationId xmlns:a16="http://schemas.microsoft.com/office/drawing/2014/main" id="{475BF411-3C24-58C9-A902-D9C7DA7E3EAE}"/>
              </a:ext>
            </a:extLst>
          </p:cNvPr>
          <p:cNvSpPr txBox="1">
            <a:spLocks noChangeArrowheads="1"/>
          </p:cNvSpPr>
          <p:nvPr/>
        </p:nvSpPr>
        <p:spPr>
          <a:xfrm>
            <a:off x="442913" y="1425988"/>
            <a:ext cx="6515448" cy="4176712"/>
          </a:xfrm>
          <a:prstGeom prst="rect">
            <a:avLst/>
          </a:prstGeom>
        </p:spPr>
        <p:txBody>
          <a:bodyPr vert="horz" lIns="91440" tIns="45720" rIns="91440" bIns="45720" numCol="1" rtlCol="0" anchor="t">
            <a:normAutofit/>
          </a:bodyPr>
          <a:lstStyle>
            <a:defPPr>
              <a:defRPr lang="nl-NL"/>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Wingdings" pitchFamily="2" charset="2"/>
              <a:buChar char="§"/>
            </a:pPr>
            <a:r>
              <a:rPr lang="nl-NL" sz="1600">
                <a:solidFill>
                  <a:schemeClr val="tx1"/>
                </a:solidFill>
                <a:latin typeface="Sansa SmCon Pro Lt" panose="02000000000000000000" pitchFamily="2" charset="0"/>
                <a:cs typeface="Arial"/>
              </a:rPr>
              <a:t>Deze PowerPoint helpt je om in ongeveer 90 minuten tot een passend scenario voor de invoering van digitale geletterdheid op jouw school te komen.</a:t>
            </a:r>
            <a:endParaRPr lang="nl-NL" sz="1600">
              <a:solidFill>
                <a:schemeClr val="tx1"/>
              </a:solidFill>
              <a:latin typeface="Sansa SmCon Pro Lt" panose="02000000000000000000" pitchFamily="2" charset="0"/>
            </a:endParaRPr>
          </a:p>
          <a:p>
            <a:pPr marL="285750" indent="-285750">
              <a:spcAft>
                <a:spcPts val="600"/>
              </a:spcAft>
              <a:buFont typeface="Wingdings" pitchFamily="2" charset="2"/>
              <a:buChar char="§"/>
            </a:pPr>
            <a:r>
              <a:rPr lang="nl-NL" altLang="nl-NL" sz="1600">
                <a:solidFill>
                  <a:schemeClr val="tx1"/>
                </a:solidFill>
                <a:latin typeface="Sansa SmCon Pro Lt" panose="02000000000000000000" pitchFamily="2" charset="0"/>
                <a:cs typeface="Arial"/>
              </a:rPr>
              <a:t>Je kunt het spel nogmaals spelen </a:t>
            </a:r>
            <a:r>
              <a:rPr lang="nl-NL" sz="1600">
                <a:solidFill>
                  <a:schemeClr val="tx1"/>
                </a:solidFill>
                <a:latin typeface="Sansa SmCon Pro Lt" panose="02000000000000000000" pitchFamily="2" charset="0"/>
                <a:cs typeface="Arial"/>
              </a:rPr>
              <a:t>om het gewenste toekomstscenario vast te stellen en zo een plan van aanpak te maken van de huidige naar de gewenste situatie.</a:t>
            </a:r>
            <a:endParaRPr lang="nl-NL" altLang="nl-NL" sz="1600">
              <a:solidFill>
                <a:schemeClr val="tx1"/>
              </a:solidFill>
              <a:latin typeface="Sansa SmCon Pro Lt" panose="02000000000000000000" pitchFamily="2" charset="0"/>
              <a:cs typeface="Arial"/>
            </a:endParaRPr>
          </a:p>
          <a:p>
            <a:pPr marL="285750" indent="-285750">
              <a:spcAft>
                <a:spcPts val="600"/>
              </a:spcAft>
              <a:buFont typeface="Wingdings" pitchFamily="2" charset="2"/>
              <a:buChar char="§"/>
            </a:pPr>
            <a:r>
              <a:rPr lang="nl-NL" sz="1600">
                <a:solidFill>
                  <a:schemeClr val="tx1"/>
                </a:solidFill>
                <a:latin typeface="Sansa SmCon Pro Lt" panose="02000000000000000000" pitchFamily="2" charset="0"/>
                <a:cs typeface="Arial"/>
              </a:rPr>
              <a:t>Wil je dat in dezelfde bijeenkomst doen, reken dan op circa 40 minuten extra tijd. Uiteraard kun je dit ook op een ander moment organiseren.</a:t>
            </a:r>
            <a:endParaRPr lang="nl-NL" altLang="nl-NL" sz="1600">
              <a:solidFill>
                <a:schemeClr val="tx1"/>
              </a:solidFill>
              <a:latin typeface="Sansa SmCon Pro Lt" panose="02000000000000000000" pitchFamily="2" charset="0"/>
              <a:cs typeface="Arial"/>
            </a:endParaRPr>
          </a:p>
          <a:p>
            <a:pPr marL="285750" indent="-285750">
              <a:spcAft>
                <a:spcPts val="600"/>
              </a:spcAft>
              <a:buFont typeface="Wingdings" pitchFamily="2" charset="2"/>
              <a:buChar char="§"/>
            </a:pPr>
            <a:r>
              <a:rPr lang="nl-NL" altLang="nl-NL" sz="1600">
                <a:solidFill>
                  <a:schemeClr val="tx1"/>
                </a:solidFill>
                <a:latin typeface="Sansa SmCon Pro Lt" panose="02000000000000000000" pitchFamily="2" charset="0"/>
                <a:cs typeface="Arial"/>
              </a:rPr>
              <a:t>Bij elke dia vind je een toelichting in de notities. Die kun je weergeven door in de onderste balk van de PowerPoint te klikken op notities.</a:t>
            </a:r>
          </a:p>
          <a:p>
            <a:pPr marL="285750" indent="-285750">
              <a:spcAft>
                <a:spcPts val="600"/>
              </a:spcAft>
              <a:buFont typeface="Wingdings" pitchFamily="2" charset="2"/>
              <a:buChar char="§"/>
            </a:pPr>
            <a:endParaRPr lang="nl-NL" altLang="nl-NL" sz="1600">
              <a:solidFill>
                <a:schemeClr val="tx1"/>
              </a:solidFill>
              <a:latin typeface="Sansa SmCon Pro Lt" panose="02000000000000000000" pitchFamily="2" charset="0"/>
              <a:cs typeface="Arial" panose="020B0604020202020204" pitchFamily="34" charset="0"/>
            </a:endParaRPr>
          </a:p>
          <a:p>
            <a:pPr marL="285750" indent="-285750">
              <a:spcAft>
                <a:spcPts val="600"/>
              </a:spcAft>
              <a:buFont typeface="Wingdings" pitchFamily="2" charset="2"/>
              <a:buChar char="§"/>
            </a:pPr>
            <a:endParaRPr lang="nl-NL" altLang="nl-NL" sz="1600">
              <a:solidFill>
                <a:schemeClr val="tx1"/>
              </a:solidFill>
              <a:latin typeface="Sansa SmCon Pro Lt" panose="02000000000000000000" pitchFamily="2" charset="0"/>
              <a:cs typeface="Arial" panose="020B0604020202020204" pitchFamily="34" charset="0"/>
            </a:endParaRPr>
          </a:p>
        </p:txBody>
      </p:sp>
      <p:pic>
        <p:nvPicPr>
          <p:cNvPr id="2" name="Graphic 1">
            <a:extLst>
              <a:ext uri="{FF2B5EF4-FFF2-40B4-BE49-F238E27FC236}">
                <a16:creationId xmlns:a16="http://schemas.microsoft.com/office/drawing/2014/main" id="{A2953B5A-E80F-F7BC-EA39-0787343E1E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02728" y="6140951"/>
            <a:ext cx="2336907" cy="502002"/>
          </a:xfrm>
          <a:prstGeom prst="rect">
            <a:avLst/>
          </a:prstGeom>
        </p:spPr>
      </p:pic>
      <p:pic>
        <p:nvPicPr>
          <p:cNvPr id="9" name="Graphic 8">
            <a:extLst>
              <a:ext uri="{FF2B5EF4-FFF2-40B4-BE49-F238E27FC236}">
                <a16:creationId xmlns:a16="http://schemas.microsoft.com/office/drawing/2014/main" id="{15745C49-7E83-03C6-25E7-5476F31008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774" y="-2334255"/>
            <a:ext cx="6144096" cy="6820988"/>
          </a:xfrm>
          <a:prstGeom prst="rect">
            <a:avLst/>
          </a:prstGeom>
        </p:spPr>
      </p:pic>
    </p:spTree>
    <p:extLst>
      <p:ext uri="{BB962C8B-B14F-4D97-AF65-F5344CB8AC3E}">
        <p14:creationId xmlns:p14="http://schemas.microsoft.com/office/powerpoint/2010/main" val="2211514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0172B-FE08-020F-5652-6EFDB7E2E227}"/>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264DA635-974C-7712-7943-40D26130E6A2}"/>
              </a:ext>
            </a:extLst>
          </p:cNvPr>
          <p:cNvSpPr>
            <a:spLocks noGrp="1" noChangeArrowheads="1"/>
          </p:cNvSpPr>
          <p:nvPr>
            <p:ph type="title"/>
          </p:nvPr>
        </p:nvSpPr>
        <p:spPr>
          <a:xfrm>
            <a:off x="442913" y="560800"/>
            <a:ext cx="9939578" cy="576263"/>
          </a:xfrm>
        </p:spPr>
        <p:txBody>
          <a:bodyPr>
            <a:normAutofit fontScale="90000"/>
          </a:bodyPr>
          <a:lstStyle/>
          <a:p>
            <a:r>
              <a:rPr lang="nl-NL" altLang="nl-NL" b="1">
                <a:solidFill>
                  <a:srgbClr val="0070C0"/>
                </a:solidFill>
                <a:latin typeface="Sansa SmCon Pro Bd" panose="02000000000000000000" pitchFamily="2" charset="0"/>
                <a:cs typeface="Arial" panose="020B0604020202020204" pitchFamily="34" charset="0"/>
              </a:rPr>
              <a:t>Links</a:t>
            </a:r>
          </a:p>
        </p:txBody>
      </p:sp>
      <p:sp>
        <p:nvSpPr>
          <p:cNvPr id="2" name="Tijdelijke aanduiding voor inhoud 2">
            <a:extLst>
              <a:ext uri="{FF2B5EF4-FFF2-40B4-BE49-F238E27FC236}">
                <a16:creationId xmlns:a16="http://schemas.microsoft.com/office/drawing/2014/main" id="{2928F94A-9607-EF66-7350-0F450F4A0E3D}"/>
              </a:ext>
            </a:extLst>
          </p:cNvPr>
          <p:cNvSpPr txBox="1">
            <a:spLocks noChangeArrowheads="1"/>
          </p:cNvSpPr>
          <p:nvPr/>
        </p:nvSpPr>
        <p:spPr>
          <a:xfrm>
            <a:off x="442912" y="1425988"/>
            <a:ext cx="7138988" cy="5084762"/>
          </a:xfrm>
          <a:prstGeom prst="rect">
            <a:avLst/>
          </a:prstGeom>
        </p:spPr>
        <p:txBody>
          <a:bodyPr vert="horz" lIns="91440" tIns="45720" rIns="91440" bIns="45720" numCol="1" rtlCol="0" anchor="t">
            <a:noAutofit/>
          </a:bodyPr>
          <a:lstStyle>
            <a:defPPr>
              <a:defRPr lang="nl-NL"/>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600" b="1">
                <a:solidFill>
                  <a:srgbClr val="0070C0"/>
                </a:solidFill>
                <a:latin typeface="Sansa SmCon Pro Bd" panose="02000000000000000000" pitchFamily="2" charset="0"/>
              </a:rPr>
              <a:t>Kennisnet</a:t>
            </a:r>
          </a:p>
          <a:p>
            <a:pPr marL="285750" indent="-285750">
              <a:buFont typeface="Wingdings" pitchFamily="2" charset="2"/>
              <a:buChar char="§"/>
            </a:pPr>
            <a:r>
              <a:rPr lang="nl-NL" sz="1600">
                <a:solidFill>
                  <a:schemeClr val="tx1"/>
                </a:solidFill>
                <a:latin typeface="Sansa SmCon Pro Nor" panose="02000000000000000000" pitchFamily="2" charset="0"/>
                <a:hlinkClick r:id="rId3">
                  <a:extLst>
                    <a:ext uri="{A12FA001-AC4F-418D-AE19-62706E023703}">
                      <ahyp:hlinkClr xmlns:ahyp="http://schemas.microsoft.com/office/drawing/2018/hyperlinkcolor" val="tx"/>
                    </a:ext>
                  </a:extLst>
                </a:hlinkClick>
              </a:rPr>
              <a:t>Ruimte voor verbetering vaardigheden digitale geletterdheid Nederlandse leerlingen - Kennisnet</a:t>
            </a:r>
            <a:endParaRPr lang="nl-NL" sz="1600">
              <a:solidFill>
                <a:schemeClr val="tx1"/>
              </a:solidFill>
              <a:latin typeface="Sansa SmCon Pro Nor" panose="02000000000000000000" pitchFamily="2" charset="0"/>
            </a:endParaRPr>
          </a:p>
          <a:p>
            <a:pPr marL="285750" indent="-285750">
              <a:buFont typeface="Wingdings" pitchFamily="2" charset="2"/>
              <a:buChar char="§"/>
            </a:pPr>
            <a:r>
              <a:rPr lang="nl-NL" sz="1600">
                <a:solidFill>
                  <a:schemeClr val="tx1"/>
                </a:solidFill>
                <a:latin typeface="Sansa SmCon Pro Nor" panose="02000000000000000000" pitchFamily="2" charset="0"/>
                <a:hlinkClick r:id="rId4">
                  <a:extLst>
                    <a:ext uri="{A12FA001-AC4F-418D-AE19-62706E023703}">
                      <ahyp:hlinkClr xmlns:ahyp="http://schemas.microsoft.com/office/drawing/2018/hyperlinkcolor" val="tx"/>
                    </a:ext>
                  </a:extLst>
                </a:hlinkClick>
              </a:rPr>
              <a:t>Werken aan digitale geletterdheid: van visie naar praktijk - Kennisnet</a:t>
            </a:r>
            <a:endParaRPr lang="nl-NL" sz="1600">
              <a:solidFill>
                <a:schemeClr val="tx1"/>
              </a:solidFill>
              <a:latin typeface="Sansa SmCon Pro Nor" panose="02000000000000000000" pitchFamily="2" charset="0"/>
            </a:endParaRPr>
          </a:p>
          <a:p>
            <a:pPr marL="285750" indent="-285750">
              <a:buFont typeface="Wingdings" pitchFamily="2" charset="2"/>
              <a:buChar char="§"/>
            </a:pPr>
            <a:r>
              <a:rPr lang="nl-NL" sz="1600">
                <a:solidFill>
                  <a:schemeClr val="tx1"/>
                </a:solidFill>
                <a:latin typeface="Sansa SmCon Pro Nor" panose="02000000000000000000" pitchFamily="2" charset="0"/>
                <a:hlinkClick r:id="rId5">
                  <a:extLst>
                    <a:ext uri="{A12FA001-AC4F-418D-AE19-62706E023703}">
                      <ahyp:hlinkClr xmlns:ahyp="http://schemas.microsoft.com/office/drawing/2018/hyperlinkcolor" val="tx"/>
                    </a:ext>
                  </a:extLst>
                </a:hlinkClick>
              </a:rPr>
              <a:t>Teamopdrachten digitale geletterdheid – Kennisnet</a:t>
            </a:r>
            <a:endParaRPr lang="nl-NL" sz="1600">
              <a:solidFill>
                <a:schemeClr val="tx1"/>
              </a:solidFill>
              <a:latin typeface="Sansa SmCon Pro Nor" panose="02000000000000000000" pitchFamily="2" charset="0"/>
            </a:endParaRPr>
          </a:p>
          <a:p>
            <a:pPr marL="285750" indent="-285750">
              <a:buFont typeface="Wingdings" pitchFamily="2" charset="2"/>
              <a:buChar char="§"/>
            </a:pPr>
            <a:r>
              <a:rPr lang="nl-NL" sz="1600">
                <a:solidFill>
                  <a:schemeClr val="tx1"/>
                </a:solidFill>
                <a:latin typeface="Sansa SmCon Pro Nor" panose="02000000000000000000" pitchFamily="2" charset="0"/>
                <a:hlinkClick r:id="rId6">
                  <a:extLst>
                    <a:ext uri="{A12FA001-AC4F-418D-AE19-62706E023703}">
                      <ahyp:hlinkClr xmlns:ahyp="http://schemas.microsoft.com/office/drawing/2018/hyperlinkcolor" val="tx"/>
                    </a:ext>
                  </a:extLst>
                </a:hlinkClick>
              </a:rPr>
              <a:t>Hoe kun je digitale geletterdheid invoeren in het onderwijs? – Kennisnet</a:t>
            </a:r>
            <a:endParaRPr lang="nl-NL" sz="1600">
              <a:solidFill>
                <a:schemeClr val="tx1"/>
              </a:solidFill>
              <a:latin typeface="Sansa SmCon Pro Nor" panose="02000000000000000000" pitchFamily="2" charset="0"/>
            </a:endParaRPr>
          </a:p>
          <a:p>
            <a:endParaRPr lang="nl-NL" sz="1600">
              <a:solidFill>
                <a:schemeClr val="tx1"/>
              </a:solidFill>
              <a:latin typeface="Sansa SmCon Pro Nor" panose="02000000000000000000" pitchFamily="2" charset="0"/>
            </a:endParaRPr>
          </a:p>
          <a:p>
            <a:r>
              <a:rPr lang="nl-NL" sz="1600" b="1">
                <a:solidFill>
                  <a:srgbClr val="0070C0"/>
                </a:solidFill>
                <a:latin typeface="Sansa SmCon Pro Bd" panose="02000000000000000000" pitchFamily="2" charset="0"/>
              </a:rPr>
              <a:t>Expertisecentrum Digitale Geletterdheid</a:t>
            </a:r>
          </a:p>
          <a:p>
            <a:pPr marL="285750" indent="-285750">
              <a:buFont typeface="Wingdings" pitchFamily="2" charset="2"/>
              <a:buChar char="§"/>
            </a:pPr>
            <a:r>
              <a:rPr lang="nl-NL" sz="1600">
                <a:solidFill>
                  <a:schemeClr val="tx1"/>
                </a:solidFill>
                <a:latin typeface="Sansa SmCon Pro Nor" panose="02000000000000000000" pitchFamily="2" charset="0"/>
                <a:hlinkClick r:id="rId7">
                  <a:extLst>
                    <a:ext uri="{A12FA001-AC4F-418D-AE19-62706E023703}">
                      <ahyp:hlinkClr xmlns:ahyp="http://schemas.microsoft.com/office/drawing/2018/hyperlinkcolor" val="tx"/>
                    </a:ext>
                  </a:extLst>
                </a:hlinkClick>
              </a:rPr>
              <a:t>Home - EPDG (expertisepuntdigitalegeletterdheid.nl)</a:t>
            </a:r>
            <a:endParaRPr lang="nl-NL" sz="1600">
              <a:solidFill>
                <a:schemeClr val="tx1"/>
              </a:solidFill>
              <a:latin typeface="Sansa SmCon Pro Nor" panose="02000000000000000000" pitchFamily="2" charset="0"/>
            </a:endParaRPr>
          </a:p>
          <a:p>
            <a:endParaRPr lang="nl-NL" sz="1600">
              <a:solidFill>
                <a:schemeClr val="tx1"/>
              </a:solidFill>
              <a:latin typeface="Sansa SmCon Pro Nor" panose="02000000000000000000" pitchFamily="2" charset="0"/>
            </a:endParaRPr>
          </a:p>
          <a:p>
            <a:r>
              <a:rPr lang="nl-NL" sz="1600" b="1">
                <a:solidFill>
                  <a:srgbClr val="0070C0"/>
                </a:solidFill>
                <a:latin typeface="Sansa SmCon Pro Bd" panose="02000000000000000000" pitchFamily="2" charset="0"/>
              </a:rPr>
              <a:t>SLO</a:t>
            </a:r>
          </a:p>
          <a:p>
            <a:pPr marL="285750" indent="-285750">
              <a:buFont typeface="Wingdings" pitchFamily="2" charset="2"/>
              <a:buChar char="§"/>
            </a:pPr>
            <a:r>
              <a:rPr lang="nl-NL" sz="1600">
                <a:solidFill>
                  <a:schemeClr val="tx1"/>
                </a:solidFill>
                <a:latin typeface="Sansa SmCon Pro Nor" panose="02000000000000000000" pitchFamily="2" charset="0"/>
                <a:hlinkClick r:id="rId8">
                  <a:extLst>
                    <a:ext uri="{A12FA001-AC4F-418D-AE19-62706E023703}">
                      <ahyp:hlinkClr xmlns:ahyp="http://schemas.microsoft.com/office/drawing/2018/hyperlinkcolor" val="tx"/>
                    </a:ext>
                  </a:extLst>
                </a:hlinkClick>
              </a:rPr>
              <a:t>502k_kader_ontwerpruimte.pdf</a:t>
            </a:r>
          </a:p>
          <a:p>
            <a:pPr marL="285750" indent="-285750">
              <a:buFont typeface="Wingdings" pitchFamily="2" charset="2"/>
              <a:buChar char="§"/>
            </a:pPr>
            <a:r>
              <a:rPr lang="nl-NL" sz="1600">
                <a:solidFill>
                  <a:schemeClr val="tx1"/>
                </a:solidFill>
                <a:latin typeface="Sansa SmCon Pro Nor" panose="02000000000000000000" pitchFamily="2" charset="0"/>
                <a:hlinkClick r:id="rId8">
                  <a:extLst>
                    <a:ext uri="{A12FA001-AC4F-418D-AE19-62706E023703}">
                      <ahyp:hlinkClr xmlns:ahyp="http://schemas.microsoft.com/office/drawing/2018/hyperlinkcolor" val="tx"/>
                    </a:ext>
                  </a:extLst>
                </a:hlinkClick>
              </a:rPr>
              <a:t>Definitieve conceptkerndoelen digitale geletterdheid inclusief toelichtingsdocument </a:t>
            </a:r>
            <a:r>
              <a:rPr lang="nl-NL" sz="1600">
                <a:solidFill>
                  <a:schemeClr val="tx1"/>
                </a:solidFill>
                <a:latin typeface="Sansa SmCon Pro Nor" panose="02000000000000000000" pitchFamily="2" charset="0"/>
                <a:hlinkClick r:id="rId9">
                  <a:extLst>
                    <a:ext uri="{A12FA001-AC4F-418D-AE19-62706E023703}">
                      <ahyp:hlinkClr xmlns:ahyp="http://schemas.microsoft.com/office/drawing/2018/hyperlinkcolor" val="tx"/>
                    </a:ext>
                  </a:extLst>
                </a:hlinkClick>
              </a:rPr>
              <a:t>–</a:t>
            </a:r>
            <a:r>
              <a:rPr lang="nl-NL" sz="1600">
                <a:solidFill>
                  <a:schemeClr val="tx1"/>
                </a:solidFill>
                <a:latin typeface="Sansa SmCon Pro Nor" panose="02000000000000000000" pitchFamily="2" charset="0"/>
                <a:hlinkClick r:id="rId10">
                  <a:extLst>
                    <a:ext uri="{A12FA001-AC4F-418D-AE19-62706E023703}">
                      <ahyp:hlinkClr xmlns:ahyp="http://schemas.microsoft.com/office/drawing/2018/hyperlinkcolor" val="tx"/>
                    </a:ext>
                  </a:extLst>
                </a:hlinkClick>
              </a:rPr>
              <a:t> SLO</a:t>
            </a:r>
            <a:endParaRPr lang="nl-NL" sz="1600">
              <a:solidFill>
                <a:schemeClr val="tx1"/>
              </a:solidFill>
              <a:latin typeface="Sansa SmCon Pro Nor" panose="02000000000000000000" pitchFamily="2" charset="0"/>
            </a:endParaRPr>
          </a:p>
          <a:p>
            <a:pPr marL="285750" indent="-285750">
              <a:buFont typeface="Wingdings" pitchFamily="2" charset="2"/>
              <a:buChar char="§"/>
            </a:pPr>
            <a:r>
              <a:rPr lang="nl-NL" sz="1600">
                <a:solidFill>
                  <a:schemeClr val="tx1"/>
                </a:solidFill>
                <a:latin typeface="Sansa SmCon Pro Nor" panose="02000000000000000000" pitchFamily="2" charset="0"/>
                <a:hlinkClick r:id="rId9">
                  <a:extLst>
                    <a:ext uri="{A12FA001-AC4F-418D-AE19-62706E023703}">
                      <ahyp:hlinkClr xmlns:ahyp="http://schemas.microsoft.com/office/drawing/2018/hyperlinkcolor" val="tx"/>
                    </a:ext>
                  </a:extLst>
                </a:hlinkClick>
              </a:rPr>
              <a:t>Actualisatie kerndoelen en examenprogramma’s – SLO</a:t>
            </a:r>
            <a:endParaRPr lang="nl-NL" sz="1600">
              <a:solidFill>
                <a:schemeClr val="tx1"/>
              </a:solidFill>
              <a:latin typeface="Sansa SmCon Pro Nor" panose="02000000000000000000" pitchFamily="2" charset="0"/>
            </a:endParaRPr>
          </a:p>
          <a:p>
            <a:pPr marL="285750" indent="-285750">
              <a:buFont typeface="Wingdings" pitchFamily="2" charset="2"/>
              <a:buChar char="§"/>
            </a:pPr>
            <a:r>
              <a:rPr lang="nl-NL" sz="1600">
                <a:solidFill>
                  <a:schemeClr val="tx1"/>
                </a:solidFill>
                <a:latin typeface="Sansa SmCon Pro Nor" panose="02000000000000000000" pitchFamily="2" charset="0"/>
                <a:hlinkClick r:id="rId11">
                  <a:extLst>
                    <a:ext uri="{A12FA001-AC4F-418D-AE19-62706E023703}">
                      <ahyp:hlinkClr xmlns:ahyp="http://schemas.microsoft.com/office/drawing/2018/hyperlinkcolor" val="tx"/>
                    </a:ext>
                  </a:extLst>
                </a:hlinkClick>
              </a:rPr>
              <a:t>Aan de slag</a:t>
            </a:r>
            <a:endParaRPr lang="nl-NL" sz="1600">
              <a:solidFill>
                <a:schemeClr val="tx1"/>
              </a:solidFill>
              <a:latin typeface="Sansa SmCon Pro Nor" panose="02000000000000000000" pitchFamily="2" charset="0"/>
            </a:endParaRPr>
          </a:p>
          <a:p>
            <a:endParaRPr lang="nl-NL" sz="1600">
              <a:solidFill>
                <a:schemeClr val="tx1"/>
              </a:solidFill>
              <a:latin typeface="Sansa SmCon Pro Nor" panose="02000000000000000000" pitchFamily="2" charset="0"/>
            </a:endParaRPr>
          </a:p>
          <a:p>
            <a:r>
              <a:rPr lang="nl-NL" sz="1600" b="1">
                <a:solidFill>
                  <a:srgbClr val="0070C0"/>
                </a:solidFill>
                <a:latin typeface="Sansa SmCon Pro Bd" panose="02000000000000000000" pitchFamily="2" charset="0"/>
              </a:rPr>
              <a:t>Onderwijsinspectie</a:t>
            </a:r>
          </a:p>
          <a:p>
            <a:pPr marL="285750" indent="-285750">
              <a:buFont typeface="Wingdings" pitchFamily="2" charset="2"/>
              <a:buChar char="§"/>
            </a:pPr>
            <a:r>
              <a:rPr lang="nl-NL" sz="1600">
                <a:solidFill>
                  <a:schemeClr val="tx1"/>
                </a:solidFill>
                <a:latin typeface="Sansa SmCon Pro Nor" panose="02000000000000000000" pitchFamily="2" charset="0"/>
                <a:hlinkClick r:id="rId12">
                  <a:extLst>
                    <a:ext uri="{A12FA001-AC4F-418D-AE19-62706E023703}">
                      <ahyp:hlinkClr xmlns:ahyp="http://schemas.microsoft.com/office/drawing/2018/hyperlinkcolor" val="tx"/>
                    </a:ext>
                  </a:extLst>
                </a:hlinkClick>
              </a:rPr>
              <a:t>Bijstelling 2025: Basisvaardigheden (OP0) | Het onderzoekskader 2021: wat is er veranderd | Inspectie van het onderwijs</a:t>
            </a:r>
            <a:endParaRPr lang="nl-NL" sz="1600">
              <a:solidFill>
                <a:schemeClr val="tx1"/>
              </a:solidFill>
              <a:latin typeface="Sansa SmCon Pro Nor" panose="02000000000000000000" pitchFamily="2" charset="0"/>
            </a:endParaRPr>
          </a:p>
          <a:p>
            <a:endParaRPr lang="nl-NL" sz="1600">
              <a:solidFill>
                <a:schemeClr val="tx1"/>
              </a:solidFill>
              <a:latin typeface="Sansa SmCon Pro Nor" panose="02000000000000000000" pitchFamily="2" charset="0"/>
            </a:endParaRPr>
          </a:p>
          <a:p>
            <a:endParaRPr lang="nl-NL" sz="1600">
              <a:solidFill>
                <a:schemeClr val="tx1"/>
              </a:solidFill>
              <a:latin typeface="Sansa SmCon Pro Nor" panose="02000000000000000000" pitchFamily="2" charset="0"/>
            </a:endParaRPr>
          </a:p>
          <a:p>
            <a:endParaRPr lang="nl-NL" sz="1600">
              <a:solidFill>
                <a:schemeClr val="tx1"/>
              </a:solidFill>
              <a:latin typeface="Sansa SmCon Pro Nor" panose="02000000000000000000" pitchFamily="2" charset="0"/>
            </a:endParaRPr>
          </a:p>
        </p:txBody>
      </p:sp>
      <p:pic>
        <p:nvPicPr>
          <p:cNvPr id="3" name="Graphic 2">
            <a:extLst>
              <a:ext uri="{FF2B5EF4-FFF2-40B4-BE49-F238E27FC236}">
                <a16:creationId xmlns:a16="http://schemas.microsoft.com/office/drawing/2014/main" id="{489DD86D-0713-A626-7519-6CD47CB72EF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402728" y="6140951"/>
            <a:ext cx="2336907" cy="502002"/>
          </a:xfrm>
          <a:prstGeom prst="rect">
            <a:avLst/>
          </a:prstGeom>
        </p:spPr>
      </p:pic>
      <p:pic>
        <p:nvPicPr>
          <p:cNvPr id="7" name="Graphic 6">
            <a:extLst>
              <a:ext uri="{FF2B5EF4-FFF2-40B4-BE49-F238E27FC236}">
                <a16:creationId xmlns:a16="http://schemas.microsoft.com/office/drawing/2014/main" id="{4FC5BFCB-5B62-07CE-E57A-4A69529A945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823774" y="-2334255"/>
            <a:ext cx="6144096" cy="6820988"/>
          </a:xfrm>
          <a:prstGeom prst="rect">
            <a:avLst/>
          </a:prstGeom>
        </p:spPr>
      </p:pic>
    </p:spTree>
    <p:extLst>
      <p:ext uri="{BB962C8B-B14F-4D97-AF65-F5344CB8AC3E}">
        <p14:creationId xmlns:p14="http://schemas.microsoft.com/office/powerpoint/2010/main" val="2352983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22A5C-A40F-0481-298F-DF269D6551A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9669964-1B82-70F6-92BF-24D00A9AF5BC}"/>
              </a:ext>
            </a:extLst>
          </p:cNvPr>
          <p:cNvSpPr txBox="1">
            <a:spLocks noChangeArrowheads="1"/>
          </p:cNvSpPr>
          <p:nvPr/>
        </p:nvSpPr>
        <p:spPr>
          <a:xfrm>
            <a:off x="2085568" y="3140868"/>
            <a:ext cx="8020863" cy="57626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altLang="nl-NL" b="1">
                <a:solidFill>
                  <a:srgbClr val="0070C0"/>
                </a:solidFill>
                <a:latin typeface="Sansa SmCon Pro Bd" panose="02000000000000000000" pitchFamily="2" charset="0"/>
                <a:cs typeface="Arial" panose="020B0604020202020204" pitchFamily="34" charset="0"/>
              </a:rPr>
              <a:t>Heel veel speelplezier!</a:t>
            </a:r>
          </a:p>
        </p:txBody>
      </p:sp>
      <p:pic>
        <p:nvPicPr>
          <p:cNvPr id="3" name="Graphic 2">
            <a:extLst>
              <a:ext uri="{FF2B5EF4-FFF2-40B4-BE49-F238E27FC236}">
                <a16:creationId xmlns:a16="http://schemas.microsoft.com/office/drawing/2014/main" id="{8DD663A2-8B10-F720-2AB3-982EF903EC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18064" y="787922"/>
            <a:ext cx="5755872" cy="1236446"/>
          </a:xfrm>
          <a:prstGeom prst="rect">
            <a:avLst/>
          </a:prstGeom>
        </p:spPr>
      </p:pic>
      <p:pic>
        <p:nvPicPr>
          <p:cNvPr id="6" name="Graphic 5">
            <a:extLst>
              <a:ext uri="{FF2B5EF4-FFF2-40B4-BE49-F238E27FC236}">
                <a16:creationId xmlns:a16="http://schemas.microsoft.com/office/drawing/2014/main" id="{558C1F0E-DB06-1CD1-7D0E-868BDEEC3A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40053" y="5813075"/>
            <a:ext cx="1911891" cy="329636"/>
          </a:xfrm>
          <a:prstGeom prst="rect">
            <a:avLst/>
          </a:prstGeom>
        </p:spPr>
      </p:pic>
    </p:spTree>
    <p:extLst>
      <p:ext uri="{BB962C8B-B14F-4D97-AF65-F5344CB8AC3E}">
        <p14:creationId xmlns:p14="http://schemas.microsoft.com/office/powerpoint/2010/main" val="3588658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5F706-1C8E-F861-1DF5-7397C06769C9}"/>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DAC9DC4A-88D3-65C6-5732-21A20AAE02EF}"/>
              </a:ext>
            </a:extLst>
          </p:cNvPr>
          <p:cNvSpPr>
            <a:spLocks noGrp="1" noChangeArrowheads="1"/>
          </p:cNvSpPr>
          <p:nvPr>
            <p:ph type="title"/>
          </p:nvPr>
        </p:nvSpPr>
        <p:spPr>
          <a:xfrm>
            <a:off x="442913" y="560800"/>
            <a:ext cx="8020863" cy="576263"/>
          </a:xfrm>
        </p:spPr>
        <p:txBody>
          <a:bodyPr>
            <a:normAutofit fontScale="90000"/>
          </a:bodyPr>
          <a:lstStyle/>
          <a:p>
            <a:pPr eaLnBrk="1" hangingPunct="1"/>
            <a:r>
              <a:rPr lang="nl-NL" altLang="nl-NL" b="1">
                <a:solidFill>
                  <a:srgbClr val="0070C0"/>
                </a:solidFill>
                <a:latin typeface="Sansa SmCon Pro Bd" panose="02000000000000000000" pitchFamily="2" charset="0"/>
                <a:cs typeface="Arial" panose="020B0604020202020204" pitchFamily="34" charset="0"/>
              </a:rPr>
              <a:t>Programma</a:t>
            </a:r>
          </a:p>
        </p:txBody>
      </p:sp>
      <p:sp>
        <p:nvSpPr>
          <p:cNvPr id="7" name="Tijdelijke aanduiding voor inhoud 2">
            <a:extLst>
              <a:ext uri="{FF2B5EF4-FFF2-40B4-BE49-F238E27FC236}">
                <a16:creationId xmlns:a16="http://schemas.microsoft.com/office/drawing/2014/main" id="{81119BAF-666B-4051-E2B8-776351CA4FE5}"/>
              </a:ext>
            </a:extLst>
          </p:cNvPr>
          <p:cNvSpPr txBox="1">
            <a:spLocks noChangeArrowheads="1"/>
          </p:cNvSpPr>
          <p:nvPr/>
        </p:nvSpPr>
        <p:spPr>
          <a:xfrm>
            <a:off x="442913" y="1425988"/>
            <a:ext cx="8446444" cy="4176712"/>
          </a:xfrm>
          <a:prstGeom prst="rect">
            <a:avLst/>
          </a:prstGeom>
        </p:spPr>
        <p:txBody>
          <a:bodyPr vert="horz" lIns="91440" tIns="45720" rIns="91440" bIns="45720" numCol="1" rtlCol="0" anchor="t">
            <a:normAutofit/>
          </a:bodyPr>
          <a:lstStyle>
            <a:defPPr>
              <a:defRPr lang="nl-NL"/>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Wingdings" pitchFamily="2" charset="2"/>
              <a:buChar char="§"/>
            </a:pPr>
            <a:r>
              <a:rPr lang="nl-NL" sz="2000" dirty="0">
                <a:solidFill>
                  <a:schemeClr val="tx1"/>
                </a:solidFill>
                <a:latin typeface="Sansa SmCon Pro Lt"/>
                <a:cs typeface="Arial"/>
              </a:rPr>
              <a:t>Introductie spel 				20 minuten</a:t>
            </a:r>
          </a:p>
          <a:p>
            <a:pPr marL="285750" indent="-285750">
              <a:spcAft>
                <a:spcPts val="600"/>
              </a:spcAft>
              <a:buFont typeface="Wingdings" pitchFamily="2" charset="2"/>
              <a:buChar char="§"/>
            </a:pPr>
            <a:r>
              <a:rPr lang="nl-NL" sz="2000" dirty="0">
                <a:solidFill>
                  <a:schemeClr val="tx1"/>
                </a:solidFill>
                <a:latin typeface="Sansa SmCon Pro Lt"/>
                <a:cs typeface="Arial"/>
              </a:rPr>
              <a:t>Spelregels en spelvoorbereiding 			10 minuten</a:t>
            </a:r>
          </a:p>
          <a:p>
            <a:pPr marL="285750" indent="-285750">
              <a:spcAft>
                <a:spcPts val="600"/>
              </a:spcAft>
              <a:buFont typeface="Wingdings" pitchFamily="2" charset="2"/>
              <a:buChar char="§"/>
            </a:pPr>
            <a:r>
              <a:rPr lang="nl-NL" sz="2000" dirty="0">
                <a:solidFill>
                  <a:schemeClr val="tx1"/>
                </a:solidFill>
                <a:latin typeface="Sansa SmCon Pro Lt"/>
                <a:cs typeface="Arial"/>
              </a:rPr>
              <a:t>Spelen spel huidige situatie 			40 minuten</a:t>
            </a:r>
          </a:p>
          <a:p>
            <a:pPr marL="285750" indent="-285750">
              <a:spcAft>
                <a:spcPts val="600"/>
              </a:spcAft>
              <a:buFont typeface="Wingdings" pitchFamily="2" charset="2"/>
              <a:buChar char="§"/>
            </a:pPr>
            <a:r>
              <a:rPr lang="nl-NL" sz="2000" dirty="0">
                <a:solidFill>
                  <a:schemeClr val="tx1"/>
                </a:solidFill>
                <a:latin typeface="Sansa SmCon Pro Lt" panose="02000000000000000000" pitchFamily="2" charset="0"/>
                <a:cs typeface="Arial"/>
              </a:rPr>
              <a:t>(Welk scenario past bij ons toekomstbeeld	40 minuten = optioneel)</a:t>
            </a:r>
          </a:p>
          <a:p>
            <a:pPr marL="285750" indent="-285750">
              <a:spcAft>
                <a:spcPts val="600"/>
              </a:spcAft>
              <a:buFont typeface="Wingdings" pitchFamily="2" charset="2"/>
              <a:buChar char="§"/>
            </a:pPr>
            <a:r>
              <a:rPr lang="nl-NL" sz="2000" dirty="0">
                <a:solidFill>
                  <a:schemeClr val="tx1"/>
                </a:solidFill>
                <a:latin typeface="Sansa SmCon Pro Lt"/>
                <a:cs typeface="Arial"/>
              </a:rPr>
              <a:t>Afronding spel 				10 minuten</a:t>
            </a:r>
          </a:p>
          <a:p>
            <a:pPr marL="285750" indent="-285750">
              <a:spcAft>
                <a:spcPts val="600"/>
              </a:spcAft>
              <a:buFont typeface="Wingdings" pitchFamily="2" charset="2"/>
              <a:buChar char="§"/>
            </a:pPr>
            <a:r>
              <a:rPr lang="nl-NL" sz="2000" dirty="0">
                <a:solidFill>
                  <a:schemeClr val="tx1"/>
                </a:solidFill>
                <a:latin typeface="Sansa SmCon Pro Lt"/>
                <a:cs typeface="Arial"/>
              </a:rPr>
              <a:t>Vervolgstappen				10 minuten</a:t>
            </a:r>
            <a:endParaRPr lang="nl-NL" dirty="0">
              <a:solidFill>
                <a:schemeClr val="tx1"/>
              </a:solidFill>
            </a:endParaRPr>
          </a:p>
          <a:p>
            <a:pPr marL="285750" indent="-285750">
              <a:spcAft>
                <a:spcPts val="600"/>
              </a:spcAft>
              <a:buFont typeface="Wingdings" pitchFamily="2" charset="2"/>
              <a:buChar char="§"/>
            </a:pPr>
            <a:endParaRPr lang="nl-NL" altLang="nl-NL" sz="2000" dirty="0">
              <a:solidFill>
                <a:schemeClr val="tx1"/>
              </a:solidFill>
              <a:latin typeface="Sansa SmCon Pro Lt" panose="02000000000000000000" pitchFamily="2" charset="0"/>
              <a:cs typeface="Arial"/>
            </a:endParaRPr>
          </a:p>
          <a:p>
            <a:pPr marL="285750" indent="-285750">
              <a:spcAft>
                <a:spcPts val="600"/>
              </a:spcAft>
              <a:buFont typeface="Wingdings" pitchFamily="2" charset="2"/>
              <a:buChar char="§"/>
            </a:pPr>
            <a:endParaRPr lang="nl-NL" altLang="nl-NL" sz="2000" dirty="0">
              <a:solidFill>
                <a:schemeClr val="tx1"/>
              </a:solidFill>
              <a:latin typeface="Sansa SmCon Pro Lt" panose="02000000000000000000" pitchFamily="2" charset="0"/>
              <a:cs typeface="Arial" panose="020B0604020202020204" pitchFamily="34" charset="0"/>
            </a:endParaRPr>
          </a:p>
          <a:p>
            <a:pPr marL="285750" indent="-285750">
              <a:spcAft>
                <a:spcPts val="600"/>
              </a:spcAft>
              <a:buFont typeface="Wingdings" pitchFamily="2" charset="2"/>
              <a:buChar char="§"/>
            </a:pPr>
            <a:endParaRPr lang="nl-NL" altLang="nl-NL" sz="2000" dirty="0">
              <a:solidFill>
                <a:schemeClr val="tx1"/>
              </a:solidFill>
              <a:latin typeface="Sansa SmCon Pro Lt" panose="02000000000000000000" pitchFamily="2" charset="0"/>
              <a:cs typeface="Arial" panose="020B0604020202020204" pitchFamily="34" charset="0"/>
            </a:endParaRPr>
          </a:p>
        </p:txBody>
      </p:sp>
      <p:pic>
        <p:nvPicPr>
          <p:cNvPr id="2" name="Graphic 1">
            <a:extLst>
              <a:ext uri="{FF2B5EF4-FFF2-40B4-BE49-F238E27FC236}">
                <a16:creationId xmlns:a16="http://schemas.microsoft.com/office/drawing/2014/main" id="{5361080B-7803-F4CB-1E0E-9FD68D542D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02728" y="6140951"/>
            <a:ext cx="2336907" cy="502002"/>
          </a:xfrm>
          <a:prstGeom prst="rect">
            <a:avLst/>
          </a:prstGeom>
        </p:spPr>
      </p:pic>
      <p:pic>
        <p:nvPicPr>
          <p:cNvPr id="3" name="Graphic 2">
            <a:extLst>
              <a:ext uri="{FF2B5EF4-FFF2-40B4-BE49-F238E27FC236}">
                <a16:creationId xmlns:a16="http://schemas.microsoft.com/office/drawing/2014/main" id="{CBC2D5F3-F12D-9E04-C13A-B0F8F9D61B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23774" y="-2334255"/>
            <a:ext cx="6144096" cy="6820988"/>
          </a:xfrm>
          <a:prstGeom prst="rect">
            <a:avLst/>
          </a:prstGeom>
        </p:spPr>
      </p:pic>
    </p:spTree>
    <p:extLst>
      <p:ext uri="{BB962C8B-B14F-4D97-AF65-F5344CB8AC3E}">
        <p14:creationId xmlns:p14="http://schemas.microsoft.com/office/powerpoint/2010/main" val="3364334332"/>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3D922-C3FD-C722-1671-7DB6366A1E50}"/>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5ACBBAC1-E16B-35A2-F79E-EB7631CA8F6F}"/>
              </a:ext>
            </a:extLst>
          </p:cNvPr>
          <p:cNvSpPr>
            <a:spLocks noGrp="1" noChangeArrowheads="1"/>
          </p:cNvSpPr>
          <p:nvPr>
            <p:ph type="title"/>
          </p:nvPr>
        </p:nvSpPr>
        <p:spPr>
          <a:xfrm>
            <a:off x="442913" y="560800"/>
            <a:ext cx="8020863" cy="576263"/>
          </a:xfrm>
        </p:spPr>
        <p:txBody>
          <a:bodyPr>
            <a:normAutofit fontScale="90000"/>
          </a:bodyPr>
          <a:lstStyle/>
          <a:p>
            <a:r>
              <a:rPr lang="nl-NL" altLang="nl-NL" b="1">
                <a:solidFill>
                  <a:srgbClr val="0070C0"/>
                </a:solidFill>
                <a:latin typeface="Sansa SmCon Pro Bd"/>
                <a:cs typeface="Arial"/>
              </a:rPr>
              <a:t>Introductie spel: doelen</a:t>
            </a:r>
            <a:endParaRPr lang="nl-NL" altLang="nl-NL" b="1">
              <a:solidFill>
                <a:srgbClr val="0070C0"/>
              </a:solidFill>
              <a:latin typeface="Sansa SmCon Pro Bd" panose="02000000000000000000" pitchFamily="2" charset="0"/>
              <a:cs typeface="Arial" panose="020B0604020202020204" pitchFamily="34" charset="0"/>
            </a:endParaRPr>
          </a:p>
        </p:txBody>
      </p:sp>
      <p:sp>
        <p:nvSpPr>
          <p:cNvPr id="7" name="Tijdelijke aanduiding voor inhoud 2">
            <a:extLst>
              <a:ext uri="{FF2B5EF4-FFF2-40B4-BE49-F238E27FC236}">
                <a16:creationId xmlns:a16="http://schemas.microsoft.com/office/drawing/2014/main" id="{ACAF5238-E28D-D809-A4CC-1FE2FD1DC8B8}"/>
              </a:ext>
            </a:extLst>
          </p:cNvPr>
          <p:cNvSpPr txBox="1">
            <a:spLocks noChangeArrowheads="1"/>
          </p:cNvSpPr>
          <p:nvPr/>
        </p:nvSpPr>
        <p:spPr>
          <a:xfrm>
            <a:off x="442913" y="1425988"/>
            <a:ext cx="8020862" cy="4176712"/>
          </a:xfrm>
          <a:prstGeom prst="rect">
            <a:avLst/>
          </a:prstGeom>
        </p:spPr>
        <p:txBody>
          <a:bodyPr vert="horz" lIns="91440" tIns="45720" rIns="91440" bIns="45720" numCol="1" rtlCol="0" anchor="t">
            <a:normAutofit/>
          </a:bodyPr>
          <a:lstStyle>
            <a:defPPr>
              <a:defRPr lang="nl-NL"/>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nl-NL" sz="2000" b="1">
                <a:solidFill>
                  <a:schemeClr val="tx1"/>
                </a:solidFill>
                <a:latin typeface="Sansa SmCon Pro Bd" panose="02000000000000000000" pitchFamily="2" charset="0"/>
                <a:cs typeface="Arial"/>
              </a:rPr>
              <a:t>Aan het eind van deze bijeenkomst hebben we een beeld van:</a:t>
            </a:r>
          </a:p>
          <a:p>
            <a:pPr marL="285750" indent="-285750">
              <a:spcAft>
                <a:spcPts val="600"/>
              </a:spcAft>
              <a:buFont typeface="Wingdings" pitchFamily="2" charset="2"/>
              <a:buChar char="§"/>
            </a:pPr>
            <a:endParaRPr lang="nl-NL" sz="2000">
              <a:solidFill>
                <a:schemeClr val="tx1"/>
              </a:solidFill>
              <a:latin typeface="Sansa SmCon Pro Lt" panose="02000000000000000000" pitchFamily="2" charset="0"/>
              <a:cs typeface="Arial"/>
            </a:endParaRPr>
          </a:p>
          <a:p>
            <a:pPr marL="285750" indent="-285750">
              <a:spcAft>
                <a:spcPts val="600"/>
              </a:spcAft>
              <a:buFont typeface="Wingdings" pitchFamily="2" charset="2"/>
              <a:buChar char="§"/>
            </a:pPr>
            <a:r>
              <a:rPr lang="nl-NL" sz="2000">
                <a:solidFill>
                  <a:schemeClr val="tx1"/>
                </a:solidFill>
                <a:latin typeface="Sansa SmCon Pro Lt" panose="02000000000000000000" pitchFamily="2" charset="0"/>
                <a:cs typeface="Arial"/>
              </a:rPr>
              <a:t>Welke ruimte er in het curriculum is voor digitale geletterdheid.</a:t>
            </a:r>
          </a:p>
          <a:p>
            <a:pPr marL="285750" indent="-285750">
              <a:spcAft>
                <a:spcPts val="600"/>
              </a:spcAft>
              <a:buFont typeface="Wingdings" pitchFamily="2" charset="2"/>
              <a:buChar char="§"/>
            </a:pPr>
            <a:r>
              <a:rPr lang="nl-NL" sz="2000">
                <a:solidFill>
                  <a:schemeClr val="tx1"/>
                </a:solidFill>
                <a:latin typeface="Sansa SmCon Pro Lt" panose="02000000000000000000" pitchFamily="2" charset="0"/>
                <a:cs typeface="Arial"/>
              </a:rPr>
              <a:t>Wat het </a:t>
            </a:r>
            <a:r>
              <a:rPr lang="nl-NL" sz="2000" err="1">
                <a:solidFill>
                  <a:schemeClr val="tx1"/>
                </a:solidFill>
                <a:latin typeface="Sansa SmCon Pro Lt" panose="02000000000000000000" pitchFamily="2" charset="0"/>
                <a:cs typeface="Arial"/>
              </a:rPr>
              <a:t>onderzoekskader</a:t>
            </a:r>
            <a:r>
              <a:rPr lang="nl-NL" sz="2000">
                <a:solidFill>
                  <a:schemeClr val="tx1"/>
                </a:solidFill>
                <a:latin typeface="Sansa SmCon Pro Lt" panose="02000000000000000000" pitchFamily="2" charset="0"/>
                <a:cs typeface="Arial"/>
              </a:rPr>
              <a:t> van de inspectie betekent </a:t>
            </a:r>
            <a:br>
              <a:rPr lang="nl-NL" sz="2000">
                <a:solidFill>
                  <a:schemeClr val="tx1"/>
                </a:solidFill>
                <a:latin typeface="Sansa SmCon Pro Lt" panose="02000000000000000000" pitchFamily="2" charset="0"/>
                <a:cs typeface="Arial"/>
              </a:rPr>
            </a:br>
            <a:r>
              <a:rPr lang="nl-NL" sz="2000">
                <a:solidFill>
                  <a:schemeClr val="tx1"/>
                </a:solidFill>
                <a:latin typeface="Sansa SmCon Pro Lt" panose="02000000000000000000" pitchFamily="2" charset="0"/>
                <a:cs typeface="Arial"/>
              </a:rPr>
              <a:t>voor digitale geletterdheid.</a:t>
            </a:r>
          </a:p>
          <a:p>
            <a:pPr marL="285750" indent="-285750">
              <a:spcAft>
                <a:spcPts val="600"/>
              </a:spcAft>
              <a:buFont typeface="Wingdings" pitchFamily="2" charset="2"/>
              <a:buChar char="§"/>
            </a:pPr>
            <a:r>
              <a:rPr lang="nl-NL" sz="2000">
                <a:solidFill>
                  <a:schemeClr val="tx1"/>
                </a:solidFill>
                <a:latin typeface="Sansa SmCon Pro Lt" panose="02000000000000000000" pitchFamily="2" charset="0"/>
                <a:cs typeface="Arial"/>
              </a:rPr>
              <a:t>Welk scenario het best past bij de huidige situatie.</a:t>
            </a:r>
          </a:p>
          <a:p>
            <a:pPr marL="285750" indent="-285750">
              <a:spcAft>
                <a:spcPts val="600"/>
              </a:spcAft>
              <a:buFont typeface="Wingdings" pitchFamily="2" charset="2"/>
              <a:buChar char="§"/>
            </a:pPr>
            <a:r>
              <a:rPr lang="nl-NL" sz="2000">
                <a:solidFill>
                  <a:schemeClr val="tx1"/>
                </a:solidFill>
                <a:latin typeface="Sansa SmCon Pro Lt" panose="02000000000000000000" pitchFamily="2" charset="0"/>
                <a:cs typeface="Arial"/>
              </a:rPr>
              <a:t>Hoe de gewenste situatie eruitziet.</a:t>
            </a:r>
          </a:p>
          <a:p>
            <a:pPr marL="285750" indent="-285750">
              <a:spcAft>
                <a:spcPts val="600"/>
              </a:spcAft>
              <a:buFont typeface="Wingdings" pitchFamily="2" charset="2"/>
              <a:buChar char="§"/>
            </a:pPr>
            <a:endParaRPr lang="nl-NL" sz="2000">
              <a:solidFill>
                <a:schemeClr val="tx1"/>
              </a:solidFill>
              <a:latin typeface="Sansa SmCon Pro Lt" panose="02000000000000000000" pitchFamily="2" charset="0"/>
              <a:cs typeface="Arial"/>
            </a:endParaRPr>
          </a:p>
          <a:p>
            <a:pPr marL="285750" indent="-285750">
              <a:spcAft>
                <a:spcPts val="600"/>
              </a:spcAft>
              <a:buFont typeface="Wingdings" pitchFamily="2" charset="2"/>
              <a:buChar char="§"/>
            </a:pPr>
            <a:endParaRPr lang="nl-NL" sz="2000">
              <a:solidFill>
                <a:schemeClr val="tx1"/>
              </a:solidFill>
              <a:latin typeface="Sansa SmCon Pro Lt" panose="02000000000000000000" pitchFamily="2" charset="0"/>
              <a:cs typeface="Arial"/>
            </a:endParaRPr>
          </a:p>
          <a:p>
            <a:pPr marL="285750" indent="-285750">
              <a:spcAft>
                <a:spcPts val="600"/>
              </a:spcAft>
              <a:buFont typeface="Wingdings" pitchFamily="2" charset="2"/>
              <a:buChar char="§"/>
            </a:pPr>
            <a:endParaRPr lang="nl-NL" sz="2000">
              <a:solidFill>
                <a:schemeClr val="tx1"/>
              </a:solidFill>
              <a:latin typeface="Sansa SmCon Pro Lt" panose="02000000000000000000" pitchFamily="2" charset="0"/>
              <a:cs typeface="Arial"/>
            </a:endParaRPr>
          </a:p>
        </p:txBody>
      </p:sp>
      <p:pic>
        <p:nvPicPr>
          <p:cNvPr id="2" name="Graphic 1">
            <a:extLst>
              <a:ext uri="{FF2B5EF4-FFF2-40B4-BE49-F238E27FC236}">
                <a16:creationId xmlns:a16="http://schemas.microsoft.com/office/drawing/2014/main" id="{1CD5DFC6-6406-EFBD-0C9B-8F0FBBDE6C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02728" y="6140951"/>
            <a:ext cx="2336907" cy="502002"/>
          </a:xfrm>
          <a:prstGeom prst="rect">
            <a:avLst/>
          </a:prstGeom>
        </p:spPr>
      </p:pic>
      <p:pic>
        <p:nvPicPr>
          <p:cNvPr id="3" name="Graphic 2">
            <a:extLst>
              <a:ext uri="{FF2B5EF4-FFF2-40B4-BE49-F238E27FC236}">
                <a16:creationId xmlns:a16="http://schemas.microsoft.com/office/drawing/2014/main" id="{D32B2C93-28EC-E2CE-D7CB-BC80B0B3EE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23774" y="-2334255"/>
            <a:ext cx="6144096" cy="6820988"/>
          </a:xfrm>
          <a:prstGeom prst="rect">
            <a:avLst/>
          </a:prstGeom>
        </p:spPr>
      </p:pic>
    </p:spTree>
    <p:extLst>
      <p:ext uri="{BB962C8B-B14F-4D97-AF65-F5344CB8AC3E}">
        <p14:creationId xmlns:p14="http://schemas.microsoft.com/office/powerpoint/2010/main" val="4003398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C3090-E9DA-9B5C-7A4C-2DCE96CDCDDD}"/>
            </a:ext>
          </a:extLst>
        </p:cNvPr>
        <p:cNvGrpSpPr/>
        <p:nvPr/>
      </p:nvGrpSpPr>
      <p:grpSpPr>
        <a:xfrm>
          <a:off x="0" y="0"/>
          <a:ext cx="0" cy="0"/>
          <a:chOff x="0" y="0"/>
          <a:chExt cx="0" cy="0"/>
        </a:xfrm>
      </p:grpSpPr>
      <p:pic>
        <p:nvPicPr>
          <p:cNvPr id="22" name="Graphic 21">
            <a:extLst>
              <a:ext uri="{FF2B5EF4-FFF2-40B4-BE49-F238E27FC236}">
                <a16:creationId xmlns:a16="http://schemas.microsoft.com/office/drawing/2014/main" id="{4CBC9C76-88A1-F394-3F46-B7070978BA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54326" y="1752596"/>
            <a:ext cx="2347698" cy="2347698"/>
          </a:xfrm>
          <a:prstGeom prst="rect">
            <a:avLst/>
          </a:prstGeom>
        </p:spPr>
      </p:pic>
      <p:pic>
        <p:nvPicPr>
          <p:cNvPr id="18" name="Graphic 17">
            <a:extLst>
              <a:ext uri="{FF2B5EF4-FFF2-40B4-BE49-F238E27FC236}">
                <a16:creationId xmlns:a16="http://schemas.microsoft.com/office/drawing/2014/main" id="{07A41114-F3D2-24A4-567E-D4DAAEB7C5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3944" y="1752596"/>
            <a:ext cx="2327179" cy="2327179"/>
          </a:xfrm>
          <a:prstGeom prst="rect">
            <a:avLst/>
          </a:prstGeom>
        </p:spPr>
      </p:pic>
      <p:sp>
        <p:nvSpPr>
          <p:cNvPr id="6" name="Titel 1">
            <a:extLst>
              <a:ext uri="{FF2B5EF4-FFF2-40B4-BE49-F238E27FC236}">
                <a16:creationId xmlns:a16="http://schemas.microsoft.com/office/drawing/2014/main" id="{7ED4AA7E-9FF6-86AF-B1C3-C42859CCAC02}"/>
              </a:ext>
            </a:extLst>
          </p:cNvPr>
          <p:cNvSpPr>
            <a:spLocks noGrp="1" noChangeArrowheads="1"/>
          </p:cNvSpPr>
          <p:nvPr>
            <p:ph type="title"/>
          </p:nvPr>
        </p:nvSpPr>
        <p:spPr>
          <a:xfrm>
            <a:off x="442913" y="560800"/>
            <a:ext cx="8020863" cy="576263"/>
          </a:xfrm>
        </p:spPr>
        <p:txBody>
          <a:bodyPr>
            <a:normAutofit fontScale="90000"/>
          </a:bodyPr>
          <a:lstStyle/>
          <a:p>
            <a:r>
              <a:rPr lang="nl-NL" altLang="nl-NL" b="1">
                <a:solidFill>
                  <a:srgbClr val="0070C0"/>
                </a:solidFill>
                <a:latin typeface="Sansa SmCon Pro Bd" panose="02000000000000000000" pitchFamily="2" charset="0"/>
                <a:cs typeface="Arial" panose="020B0604020202020204" pitchFamily="34" charset="0"/>
              </a:rPr>
              <a:t>Ruimte in het curriculum</a:t>
            </a:r>
          </a:p>
        </p:txBody>
      </p:sp>
      <p:sp>
        <p:nvSpPr>
          <p:cNvPr id="7" name="Tijdelijke aanduiding voor inhoud 2">
            <a:extLst>
              <a:ext uri="{FF2B5EF4-FFF2-40B4-BE49-F238E27FC236}">
                <a16:creationId xmlns:a16="http://schemas.microsoft.com/office/drawing/2014/main" id="{2BE05943-5E7F-11BA-D450-8C0DB5C9D507}"/>
              </a:ext>
            </a:extLst>
          </p:cNvPr>
          <p:cNvSpPr txBox="1">
            <a:spLocks noChangeArrowheads="1"/>
          </p:cNvSpPr>
          <p:nvPr/>
        </p:nvSpPr>
        <p:spPr>
          <a:xfrm>
            <a:off x="452365" y="4746182"/>
            <a:ext cx="3540902" cy="1203768"/>
          </a:xfrm>
          <a:prstGeom prst="rect">
            <a:avLst/>
          </a:prstGeom>
        </p:spPr>
        <p:txBody>
          <a:bodyPr vert="horz" lIns="91440" tIns="45720" rIns="91440" bIns="45720" numCol="1" rtlCol="0" anchor="t">
            <a:normAutofit/>
          </a:bodyPr>
          <a:lstStyle>
            <a:defPPr>
              <a:defRPr lang="nl-NL"/>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nl-NL" sz="1600">
                <a:solidFill>
                  <a:schemeClr val="tx1"/>
                </a:solidFill>
                <a:latin typeface="Sansa SmCon Pro Lt" panose="02000000000000000000" pitchFamily="2" charset="0"/>
                <a:cs typeface="Arial"/>
              </a:rPr>
              <a:t>In het totale curriculum krijgt het leergebied digitale geletterdheid (DG) 7% van de tijd toebedeeld.</a:t>
            </a:r>
          </a:p>
        </p:txBody>
      </p:sp>
      <p:sp>
        <p:nvSpPr>
          <p:cNvPr id="2" name="Tijdelijke aanduiding voor inhoud 2">
            <a:extLst>
              <a:ext uri="{FF2B5EF4-FFF2-40B4-BE49-F238E27FC236}">
                <a16:creationId xmlns:a16="http://schemas.microsoft.com/office/drawing/2014/main" id="{1F1D45A0-CAC3-0B93-A5D1-D1E7FD34261B}"/>
              </a:ext>
            </a:extLst>
          </p:cNvPr>
          <p:cNvSpPr txBox="1">
            <a:spLocks noChangeArrowheads="1"/>
          </p:cNvSpPr>
          <p:nvPr/>
        </p:nvSpPr>
        <p:spPr>
          <a:xfrm>
            <a:off x="4473586" y="4746182"/>
            <a:ext cx="3725150" cy="1619894"/>
          </a:xfrm>
          <a:prstGeom prst="rect">
            <a:avLst/>
          </a:prstGeom>
        </p:spPr>
        <p:txBody>
          <a:bodyPr vert="horz" lIns="91440" tIns="45720" rIns="91440" bIns="45720" numCol="1" rtlCol="0" anchor="t">
            <a:normAutofit/>
          </a:bodyPr>
          <a:lstStyle>
            <a:defPPr>
              <a:defRPr lang="nl-NL"/>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nl-NL" sz="1600">
                <a:solidFill>
                  <a:schemeClr val="tx1"/>
                </a:solidFill>
                <a:latin typeface="Sansa SmCon Pro Lt" panose="02000000000000000000" pitchFamily="2" charset="0"/>
                <a:cs typeface="Arial"/>
              </a:rPr>
              <a:t>Van ieder leergebied is de set kerndoelen</a:t>
            </a:r>
            <a:br>
              <a:rPr lang="nl-NL" sz="1600">
                <a:solidFill>
                  <a:schemeClr val="tx1"/>
                </a:solidFill>
                <a:latin typeface="Sansa SmCon Pro Lt" panose="02000000000000000000" pitchFamily="2" charset="0"/>
                <a:cs typeface="Arial"/>
              </a:rPr>
            </a:br>
            <a:r>
              <a:rPr lang="nl-NL" sz="1600">
                <a:solidFill>
                  <a:schemeClr val="tx1"/>
                </a:solidFill>
                <a:latin typeface="Sansa SmCon Pro Lt" panose="02000000000000000000" pitchFamily="2" charset="0"/>
                <a:cs typeface="Arial"/>
              </a:rPr>
              <a:t>zo ontworpen dat het in 70% van de onderwijstijd kan worden behandeld. </a:t>
            </a:r>
            <a:br>
              <a:rPr lang="nl-NL" sz="1600">
                <a:solidFill>
                  <a:schemeClr val="tx1"/>
                </a:solidFill>
                <a:latin typeface="Sansa SmCon Pro Lt" panose="02000000000000000000" pitchFamily="2" charset="0"/>
                <a:cs typeface="Arial"/>
              </a:rPr>
            </a:br>
            <a:r>
              <a:rPr lang="nl-NL" sz="1600">
                <a:solidFill>
                  <a:schemeClr val="tx1"/>
                </a:solidFill>
                <a:latin typeface="Sansa SmCon Pro Lt" panose="02000000000000000000" pitchFamily="2" charset="0"/>
                <a:cs typeface="Arial"/>
              </a:rPr>
              <a:t>Hierdoor is er in de resterende 30% </a:t>
            </a:r>
            <a:br>
              <a:rPr lang="nl-NL" sz="1600">
                <a:solidFill>
                  <a:schemeClr val="tx1"/>
                </a:solidFill>
                <a:latin typeface="Sansa SmCon Pro Lt" panose="02000000000000000000" pitchFamily="2" charset="0"/>
                <a:cs typeface="Arial"/>
              </a:rPr>
            </a:br>
            <a:r>
              <a:rPr lang="nl-NL" sz="1600">
                <a:solidFill>
                  <a:schemeClr val="tx1"/>
                </a:solidFill>
                <a:latin typeface="Sansa SmCon Pro Lt" panose="02000000000000000000" pitchFamily="2" charset="0"/>
                <a:cs typeface="Arial"/>
              </a:rPr>
              <a:t>van de onderwijstijd ruimte voor schooleigen keuzes en accenten.</a:t>
            </a:r>
          </a:p>
        </p:txBody>
      </p:sp>
      <p:sp>
        <p:nvSpPr>
          <p:cNvPr id="3" name="Tijdelijke aanduiding voor inhoud 2">
            <a:extLst>
              <a:ext uri="{FF2B5EF4-FFF2-40B4-BE49-F238E27FC236}">
                <a16:creationId xmlns:a16="http://schemas.microsoft.com/office/drawing/2014/main" id="{0AAEDA78-F5C9-6325-7B77-4E0D3D786298}"/>
              </a:ext>
            </a:extLst>
          </p:cNvPr>
          <p:cNvSpPr txBox="1">
            <a:spLocks noChangeArrowheads="1"/>
          </p:cNvSpPr>
          <p:nvPr/>
        </p:nvSpPr>
        <p:spPr>
          <a:xfrm>
            <a:off x="452365" y="4315592"/>
            <a:ext cx="3540902" cy="430590"/>
          </a:xfrm>
          <a:prstGeom prst="rect">
            <a:avLst/>
          </a:prstGeom>
        </p:spPr>
        <p:txBody>
          <a:bodyPr vert="horz" lIns="91440" tIns="45720" rIns="91440" bIns="45720" numCol="1" rtlCol="0" anchor="t">
            <a:normAutofit/>
          </a:bodyPr>
          <a:lstStyle>
            <a:defPPr>
              <a:defRPr lang="nl-NL"/>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nl-NL" sz="1600" b="1">
                <a:solidFill>
                  <a:schemeClr val="tx1"/>
                </a:solidFill>
                <a:latin typeface="Sansa SmCon Pro Bd" panose="02000000000000000000" pitchFamily="2" charset="0"/>
                <a:cs typeface="Arial"/>
              </a:rPr>
              <a:t>Ontwerpruimte</a:t>
            </a:r>
          </a:p>
        </p:txBody>
      </p:sp>
      <p:sp>
        <p:nvSpPr>
          <p:cNvPr id="8" name="Tijdelijke aanduiding voor inhoud 2">
            <a:extLst>
              <a:ext uri="{FF2B5EF4-FFF2-40B4-BE49-F238E27FC236}">
                <a16:creationId xmlns:a16="http://schemas.microsoft.com/office/drawing/2014/main" id="{0DCF7FFE-83AF-EC1E-AD11-CC950A356704}"/>
              </a:ext>
            </a:extLst>
          </p:cNvPr>
          <p:cNvSpPr txBox="1">
            <a:spLocks noChangeArrowheads="1"/>
          </p:cNvSpPr>
          <p:nvPr/>
        </p:nvSpPr>
        <p:spPr>
          <a:xfrm>
            <a:off x="4473585" y="4315592"/>
            <a:ext cx="3990191" cy="430590"/>
          </a:xfrm>
          <a:prstGeom prst="rect">
            <a:avLst/>
          </a:prstGeom>
        </p:spPr>
        <p:txBody>
          <a:bodyPr vert="horz" lIns="91440" tIns="45720" rIns="91440" bIns="45720" numCol="1" rtlCol="0" anchor="t">
            <a:normAutofit/>
          </a:bodyPr>
          <a:lstStyle>
            <a:defPPr>
              <a:defRPr lang="nl-NL"/>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nl-NL" sz="1600" b="1">
                <a:solidFill>
                  <a:schemeClr val="tx1"/>
                </a:solidFill>
                <a:latin typeface="Sansa SmCon Pro Bd" panose="02000000000000000000" pitchFamily="2" charset="0"/>
                <a:cs typeface="Arial"/>
              </a:rPr>
              <a:t>Onderwijstijd</a:t>
            </a:r>
            <a:endParaRPr lang="nl-NL" sz="1600">
              <a:solidFill>
                <a:schemeClr val="tx1"/>
              </a:solidFill>
              <a:latin typeface="Sansa SmCon Pro Lt" panose="02000000000000000000" pitchFamily="2" charset="0"/>
              <a:cs typeface="Arial"/>
            </a:endParaRPr>
          </a:p>
        </p:txBody>
      </p:sp>
      <p:sp>
        <p:nvSpPr>
          <p:cNvPr id="13" name="Tijdelijke aanduiding voor inhoud 2">
            <a:extLst>
              <a:ext uri="{FF2B5EF4-FFF2-40B4-BE49-F238E27FC236}">
                <a16:creationId xmlns:a16="http://schemas.microsoft.com/office/drawing/2014/main" id="{F5DF27EF-0E43-46BF-4816-57EB972DD3BD}"/>
              </a:ext>
            </a:extLst>
          </p:cNvPr>
          <p:cNvSpPr txBox="1">
            <a:spLocks noChangeArrowheads="1"/>
          </p:cNvSpPr>
          <p:nvPr/>
        </p:nvSpPr>
        <p:spPr>
          <a:xfrm>
            <a:off x="587700" y="3175324"/>
            <a:ext cx="2210450" cy="522230"/>
          </a:xfrm>
          <a:prstGeom prst="rect">
            <a:avLst/>
          </a:prstGeom>
        </p:spPr>
        <p:txBody>
          <a:bodyPr vert="horz" lIns="91440" tIns="45720" rIns="91440" bIns="45720" numCol="1" rtlCol="0" anchor="t">
            <a:normAutofit/>
          </a:bodyPr>
          <a:lstStyle>
            <a:defPPr>
              <a:defRPr lang="nl-NL"/>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nl-NL" sz="1400">
                <a:solidFill>
                  <a:schemeClr val="bg1"/>
                </a:solidFill>
                <a:latin typeface="Sansa SmCon Pro Nor" panose="02000000000000000000" pitchFamily="2" charset="0"/>
                <a:cs typeface="Arial"/>
              </a:rPr>
              <a:t>Overige leergebied 93%</a:t>
            </a:r>
          </a:p>
        </p:txBody>
      </p:sp>
      <p:sp>
        <p:nvSpPr>
          <p:cNvPr id="14" name="Tijdelijke aanduiding voor inhoud 2">
            <a:extLst>
              <a:ext uri="{FF2B5EF4-FFF2-40B4-BE49-F238E27FC236}">
                <a16:creationId xmlns:a16="http://schemas.microsoft.com/office/drawing/2014/main" id="{9BECFD41-F97C-058D-01A7-F890B13BE8AA}"/>
              </a:ext>
            </a:extLst>
          </p:cNvPr>
          <p:cNvSpPr txBox="1">
            <a:spLocks noChangeArrowheads="1"/>
          </p:cNvSpPr>
          <p:nvPr/>
        </p:nvSpPr>
        <p:spPr>
          <a:xfrm>
            <a:off x="951635" y="1966619"/>
            <a:ext cx="1783589" cy="522230"/>
          </a:xfrm>
          <a:prstGeom prst="rect">
            <a:avLst/>
          </a:prstGeom>
        </p:spPr>
        <p:txBody>
          <a:bodyPr vert="horz" lIns="91440" tIns="45720" rIns="91440" bIns="45720" numCol="1" rtlCol="0" anchor="t">
            <a:normAutofit/>
          </a:bodyPr>
          <a:lstStyle>
            <a:defPPr>
              <a:defRPr lang="nl-NL"/>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nl-NL" sz="1400">
                <a:solidFill>
                  <a:schemeClr val="bg1"/>
                </a:solidFill>
                <a:latin typeface="Sansa SmCon Pro Nor" panose="02000000000000000000" pitchFamily="2" charset="0"/>
                <a:cs typeface="Arial"/>
              </a:rPr>
              <a:t>DG 7%</a:t>
            </a:r>
          </a:p>
        </p:txBody>
      </p:sp>
      <p:sp>
        <p:nvSpPr>
          <p:cNvPr id="15" name="Tijdelijke aanduiding voor inhoud 2">
            <a:extLst>
              <a:ext uri="{FF2B5EF4-FFF2-40B4-BE49-F238E27FC236}">
                <a16:creationId xmlns:a16="http://schemas.microsoft.com/office/drawing/2014/main" id="{54174321-A35D-C98B-EB06-E4A4C4B26150}"/>
              </a:ext>
            </a:extLst>
          </p:cNvPr>
          <p:cNvSpPr txBox="1">
            <a:spLocks noChangeArrowheads="1"/>
          </p:cNvSpPr>
          <p:nvPr/>
        </p:nvSpPr>
        <p:spPr>
          <a:xfrm>
            <a:off x="4827698" y="3167885"/>
            <a:ext cx="1939502" cy="522230"/>
          </a:xfrm>
          <a:prstGeom prst="rect">
            <a:avLst/>
          </a:prstGeom>
        </p:spPr>
        <p:txBody>
          <a:bodyPr vert="horz" lIns="91440" tIns="45720" rIns="91440" bIns="45720" numCol="1" rtlCol="0" anchor="t">
            <a:normAutofit/>
          </a:bodyPr>
          <a:lstStyle>
            <a:defPPr>
              <a:defRPr lang="nl-NL"/>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nl-NL" sz="1400">
                <a:solidFill>
                  <a:schemeClr val="bg1"/>
                </a:solidFill>
                <a:latin typeface="Sansa SmCon Pro Nor" panose="02000000000000000000" pitchFamily="2" charset="0"/>
                <a:cs typeface="Arial"/>
              </a:rPr>
              <a:t>Ruimte voor kerndoelen 70%</a:t>
            </a:r>
          </a:p>
        </p:txBody>
      </p:sp>
      <p:sp>
        <p:nvSpPr>
          <p:cNvPr id="16" name="Tijdelijke aanduiding voor inhoud 2">
            <a:extLst>
              <a:ext uri="{FF2B5EF4-FFF2-40B4-BE49-F238E27FC236}">
                <a16:creationId xmlns:a16="http://schemas.microsoft.com/office/drawing/2014/main" id="{F1172375-C8EF-065C-B3A6-CC582E3FFD8D}"/>
              </a:ext>
            </a:extLst>
          </p:cNvPr>
          <p:cNvSpPr txBox="1">
            <a:spLocks noChangeArrowheads="1"/>
          </p:cNvSpPr>
          <p:nvPr/>
        </p:nvSpPr>
        <p:spPr>
          <a:xfrm>
            <a:off x="4333246" y="2439812"/>
            <a:ext cx="1178553" cy="522230"/>
          </a:xfrm>
          <a:prstGeom prst="rect">
            <a:avLst/>
          </a:prstGeom>
        </p:spPr>
        <p:txBody>
          <a:bodyPr vert="horz" lIns="91440" tIns="45720" rIns="91440" bIns="45720" numCol="1" rtlCol="0" anchor="t">
            <a:noAutofit/>
          </a:bodyPr>
          <a:lstStyle>
            <a:defPPr>
              <a:defRPr lang="nl-NL"/>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nl-NL" sz="1400">
                <a:solidFill>
                  <a:schemeClr val="bg1"/>
                </a:solidFill>
                <a:latin typeface="Sansa SmCon Pro Nor" panose="02000000000000000000" pitchFamily="2" charset="0"/>
                <a:cs typeface="Arial"/>
              </a:rPr>
              <a:t>Vrije ruimte 30%</a:t>
            </a:r>
          </a:p>
        </p:txBody>
      </p:sp>
      <p:pic>
        <p:nvPicPr>
          <p:cNvPr id="9" name="Graphic 8">
            <a:extLst>
              <a:ext uri="{FF2B5EF4-FFF2-40B4-BE49-F238E27FC236}">
                <a16:creationId xmlns:a16="http://schemas.microsoft.com/office/drawing/2014/main" id="{EB1E4B86-71B7-3B5A-4DFD-FC9D809420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02728" y="6140951"/>
            <a:ext cx="2336907" cy="502002"/>
          </a:xfrm>
          <a:prstGeom prst="rect">
            <a:avLst/>
          </a:prstGeom>
        </p:spPr>
      </p:pic>
      <p:pic>
        <p:nvPicPr>
          <p:cNvPr id="12" name="Graphic 11">
            <a:extLst>
              <a:ext uri="{FF2B5EF4-FFF2-40B4-BE49-F238E27FC236}">
                <a16:creationId xmlns:a16="http://schemas.microsoft.com/office/drawing/2014/main" id="{191075F6-4976-E98F-5581-ADDCAD5B9A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23774" y="-2334255"/>
            <a:ext cx="6144096" cy="6820988"/>
          </a:xfrm>
          <a:prstGeom prst="rect">
            <a:avLst/>
          </a:prstGeom>
        </p:spPr>
      </p:pic>
    </p:spTree>
    <p:extLst>
      <p:ext uri="{BB962C8B-B14F-4D97-AF65-F5344CB8AC3E}">
        <p14:creationId xmlns:p14="http://schemas.microsoft.com/office/powerpoint/2010/main" val="1294920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8B075-22D5-4D50-F48A-290171376694}"/>
            </a:ext>
          </a:extLst>
        </p:cNvPr>
        <p:cNvGrpSpPr/>
        <p:nvPr/>
      </p:nvGrpSpPr>
      <p:grpSpPr>
        <a:xfrm>
          <a:off x="0" y="0"/>
          <a:ext cx="0" cy="0"/>
          <a:chOff x="0" y="0"/>
          <a:chExt cx="0" cy="0"/>
        </a:xfrm>
      </p:grpSpPr>
      <p:pic>
        <p:nvPicPr>
          <p:cNvPr id="12" name="Graphic 11">
            <a:extLst>
              <a:ext uri="{FF2B5EF4-FFF2-40B4-BE49-F238E27FC236}">
                <a16:creationId xmlns:a16="http://schemas.microsoft.com/office/drawing/2014/main" id="{7AA50735-9341-B125-0F9D-DA3E58623F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04151" y="1632020"/>
            <a:ext cx="2628899" cy="2628899"/>
          </a:xfrm>
          <a:prstGeom prst="rect">
            <a:avLst/>
          </a:prstGeom>
        </p:spPr>
      </p:pic>
      <p:sp>
        <p:nvSpPr>
          <p:cNvPr id="6" name="Titel 1">
            <a:extLst>
              <a:ext uri="{FF2B5EF4-FFF2-40B4-BE49-F238E27FC236}">
                <a16:creationId xmlns:a16="http://schemas.microsoft.com/office/drawing/2014/main" id="{874E2304-17B2-CD03-B940-B61CB666FD63}"/>
              </a:ext>
            </a:extLst>
          </p:cNvPr>
          <p:cNvSpPr>
            <a:spLocks noGrp="1" noChangeArrowheads="1"/>
          </p:cNvSpPr>
          <p:nvPr>
            <p:ph type="title"/>
          </p:nvPr>
        </p:nvSpPr>
        <p:spPr>
          <a:xfrm>
            <a:off x="442913" y="560800"/>
            <a:ext cx="8020863" cy="576263"/>
          </a:xfrm>
        </p:spPr>
        <p:txBody>
          <a:bodyPr>
            <a:normAutofit fontScale="90000"/>
          </a:bodyPr>
          <a:lstStyle/>
          <a:p>
            <a:r>
              <a:rPr lang="nl-NL" altLang="nl-NL" b="1">
                <a:solidFill>
                  <a:srgbClr val="0070C0"/>
                </a:solidFill>
                <a:latin typeface="Sansa SmCon Pro Bd" panose="02000000000000000000" pitchFamily="2" charset="0"/>
                <a:cs typeface="Arial" panose="020B0604020202020204" pitchFamily="34" charset="0"/>
              </a:rPr>
              <a:t>Ruimte in het curriculum</a:t>
            </a:r>
          </a:p>
        </p:txBody>
      </p:sp>
      <p:sp>
        <p:nvSpPr>
          <p:cNvPr id="7" name="Tijdelijke aanduiding voor inhoud 2">
            <a:extLst>
              <a:ext uri="{FF2B5EF4-FFF2-40B4-BE49-F238E27FC236}">
                <a16:creationId xmlns:a16="http://schemas.microsoft.com/office/drawing/2014/main" id="{7BC80A0B-B4C6-8EA5-F2B1-9F54D17679CD}"/>
              </a:ext>
            </a:extLst>
          </p:cNvPr>
          <p:cNvSpPr txBox="1">
            <a:spLocks noChangeArrowheads="1"/>
          </p:cNvSpPr>
          <p:nvPr/>
        </p:nvSpPr>
        <p:spPr>
          <a:xfrm>
            <a:off x="452365" y="1632021"/>
            <a:ext cx="3540902" cy="3970679"/>
          </a:xfrm>
          <a:prstGeom prst="rect">
            <a:avLst/>
          </a:prstGeom>
        </p:spPr>
        <p:txBody>
          <a:bodyPr vert="horz" lIns="91440" tIns="45720" rIns="91440" bIns="45720" numCol="1" rtlCol="0" anchor="t">
            <a:noAutofit/>
          </a:bodyPr>
          <a:lstStyle>
            <a:defPPr>
              <a:defRPr lang="nl-NL"/>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nl-NL" sz="1600">
                <a:solidFill>
                  <a:schemeClr val="tx1"/>
                </a:solidFill>
                <a:latin typeface="Sansa SmCon Pro Lt" panose="02000000000000000000" pitchFamily="2" charset="0"/>
                <a:cs typeface="Arial"/>
              </a:rPr>
              <a:t>Domein A</a:t>
            </a:r>
          </a:p>
          <a:p>
            <a:pPr marL="285750" indent="-285750">
              <a:spcAft>
                <a:spcPts val="600"/>
              </a:spcAft>
              <a:buFont typeface="Wingdings" pitchFamily="2" charset="2"/>
              <a:buChar char="§"/>
            </a:pPr>
            <a:r>
              <a:rPr lang="nl-NL" sz="1600">
                <a:solidFill>
                  <a:schemeClr val="tx1"/>
                </a:solidFill>
                <a:latin typeface="Sansa SmCon Pro Lt" panose="02000000000000000000" pitchFamily="2" charset="0"/>
                <a:cs typeface="Arial"/>
              </a:rPr>
              <a:t>praktische kennis en vaardigheden</a:t>
            </a:r>
          </a:p>
          <a:p>
            <a:pPr>
              <a:spcAft>
                <a:spcPts val="600"/>
              </a:spcAft>
            </a:pPr>
            <a:endParaRPr lang="nl-NL" sz="1600">
              <a:solidFill>
                <a:schemeClr val="tx1"/>
              </a:solidFill>
              <a:latin typeface="Sansa SmCon Pro Lt" panose="02000000000000000000" pitchFamily="2" charset="0"/>
              <a:cs typeface="Arial"/>
            </a:endParaRPr>
          </a:p>
          <a:p>
            <a:pPr>
              <a:spcAft>
                <a:spcPts val="600"/>
              </a:spcAft>
            </a:pPr>
            <a:r>
              <a:rPr lang="nl-NL" sz="1600">
                <a:solidFill>
                  <a:schemeClr val="tx1"/>
                </a:solidFill>
                <a:latin typeface="Sansa SmCon Pro Lt" panose="02000000000000000000" pitchFamily="2" charset="0"/>
                <a:cs typeface="Arial"/>
              </a:rPr>
              <a:t>Domein B+C</a:t>
            </a:r>
          </a:p>
          <a:p>
            <a:pPr marL="285750" indent="-285750">
              <a:spcAft>
                <a:spcPts val="600"/>
              </a:spcAft>
              <a:buFont typeface="Wingdings" pitchFamily="2" charset="2"/>
              <a:buChar char="§"/>
            </a:pPr>
            <a:r>
              <a:rPr lang="nl-NL" sz="1600">
                <a:solidFill>
                  <a:schemeClr val="tx1"/>
                </a:solidFill>
                <a:latin typeface="Sansa SmCon Pro Lt" panose="02000000000000000000" pitchFamily="2" charset="0"/>
                <a:cs typeface="Arial"/>
              </a:rPr>
              <a:t>ontwerpen en maken</a:t>
            </a:r>
          </a:p>
          <a:p>
            <a:pPr marL="285750" indent="-285750">
              <a:spcAft>
                <a:spcPts val="600"/>
              </a:spcAft>
              <a:buFont typeface="Wingdings" pitchFamily="2" charset="2"/>
              <a:buChar char="§"/>
            </a:pPr>
            <a:r>
              <a:rPr lang="nl-NL" sz="1600">
                <a:solidFill>
                  <a:schemeClr val="tx1"/>
                </a:solidFill>
                <a:latin typeface="Sansa SmCon Pro Lt" panose="02000000000000000000" pitchFamily="2" charset="0"/>
                <a:cs typeface="Arial"/>
              </a:rPr>
              <a:t>de gedigitaliseerde wereld</a:t>
            </a:r>
          </a:p>
        </p:txBody>
      </p:sp>
      <p:sp>
        <p:nvSpPr>
          <p:cNvPr id="3" name="Tijdelijke aanduiding voor inhoud 2">
            <a:extLst>
              <a:ext uri="{FF2B5EF4-FFF2-40B4-BE49-F238E27FC236}">
                <a16:creationId xmlns:a16="http://schemas.microsoft.com/office/drawing/2014/main" id="{5B83153D-32D2-FBFD-C2A0-D0383BF6574A}"/>
              </a:ext>
            </a:extLst>
          </p:cNvPr>
          <p:cNvSpPr txBox="1">
            <a:spLocks noChangeArrowheads="1"/>
          </p:cNvSpPr>
          <p:nvPr/>
        </p:nvSpPr>
        <p:spPr>
          <a:xfrm>
            <a:off x="3993267" y="4402516"/>
            <a:ext cx="2628899" cy="576263"/>
          </a:xfrm>
          <a:prstGeom prst="rect">
            <a:avLst/>
          </a:prstGeom>
        </p:spPr>
        <p:txBody>
          <a:bodyPr vert="horz" lIns="91440" tIns="45720" rIns="91440" bIns="45720" numCol="1" rtlCol="0" anchor="t">
            <a:normAutofit lnSpcReduction="10000"/>
          </a:bodyPr>
          <a:lstStyle>
            <a:defPPr>
              <a:defRPr lang="nl-NL"/>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nl-NL" sz="1600" b="1">
                <a:solidFill>
                  <a:schemeClr val="tx1"/>
                </a:solidFill>
                <a:latin typeface="Sansa SmCon Pro Bd" panose="02000000000000000000" pitchFamily="2" charset="0"/>
                <a:cs typeface="Arial"/>
              </a:rPr>
              <a:t>Verdeling onderwijstijd DG per domein</a:t>
            </a:r>
          </a:p>
        </p:txBody>
      </p:sp>
      <p:sp>
        <p:nvSpPr>
          <p:cNvPr id="8" name="Tijdelijke aanduiding voor inhoud 2">
            <a:extLst>
              <a:ext uri="{FF2B5EF4-FFF2-40B4-BE49-F238E27FC236}">
                <a16:creationId xmlns:a16="http://schemas.microsoft.com/office/drawing/2014/main" id="{3E6EB488-8650-3011-0E7B-25222982A1FF}"/>
              </a:ext>
            </a:extLst>
          </p:cNvPr>
          <p:cNvSpPr txBox="1">
            <a:spLocks noChangeArrowheads="1"/>
          </p:cNvSpPr>
          <p:nvPr/>
        </p:nvSpPr>
        <p:spPr>
          <a:xfrm>
            <a:off x="4048678" y="2770012"/>
            <a:ext cx="1178553" cy="522230"/>
          </a:xfrm>
          <a:prstGeom prst="rect">
            <a:avLst/>
          </a:prstGeom>
        </p:spPr>
        <p:txBody>
          <a:bodyPr vert="horz" lIns="91440" tIns="45720" rIns="91440" bIns="45720" numCol="1" rtlCol="0" anchor="t">
            <a:noAutofit/>
          </a:bodyPr>
          <a:lstStyle>
            <a:defPPr>
              <a:defRPr lang="nl-NL"/>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nl-NL" sz="1400">
                <a:solidFill>
                  <a:schemeClr val="bg1"/>
                </a:solidFill>
                <a:latin typeface="Sansa SmCon Pro Nor" panose="02000000000000000000" pitchFamily="2" charset="0"/>
                <a:cs typeface="Arial"/>
              </a:rPr>
              <a:t>Domein</a:t>
            </a:r>
            <a:br>
              <a:rPr lang="nl-NL" sz="1400">
                <a:solidFill>
                  <a:schemeClr val="bg1"/>
                </a:solidFill>
                <a:latin typeface="Sansa SmCon Pro Nor" panose="02000000000000000000" pitchFamily="2" charset="0"/>
                <a:cs typeface="Arial"/>
              </a:rPr>
            </a:br>
            <a:r>
              <a:rPr lang="nl-NL" sz="1400">
                <a:solidFill>
                  <a:schemeClr val="bg1"/>
                </a:solidFill>
                <a:latin typeface="Sansa SmCon Pro Nor" panose="02000000000000000000" pitchFamily="2" charset="0"/>
                <a:cs typeface="Arial"/>
              </a:rPr>
              <a:t>A</a:t>
            </a:r>
          </a:p>
        </p:txBody>
      </p:sp>
      <p:sp>
        <p:nvSpPr>
          <p:cNvPr id="9" name="Tijdelijke aanduiding voor inhoud 2">
            <a:extLst>
              <a:ext uri="{FF2B5EF4-FFF2-40B4-BE49-F238E27FC236}">
                <a16:creationId xmlns:a16="http://schemas.microsoft.com/office/drawing/2014/main" id="{D7C59638-7262-D43A-4AC5-0512AD1E2D83}"/>
              </a:ext>
            </a:extLst>
          </p:cNvPr>
          <p:cNvSpPr txBox="1">
            <a:spLocks noChangeArrowheads="1"/>
          </p:cNvSpPr>
          <p:nvPr/>
        </p:nvSpPr>
        <p:spPr>
          <a:xfrm>
            <a:off x="5524797" y="2770012"/>
            <a:ext cx="799803" cy="522230"/>
          </a:xfrm>
          <a:prstGeom prst="rect">
            <a:avLst/>
          </a:prstGeom>
        </p:spPr>
        <p:txBody>
          <a:bodyPr vert="horz" lIns="91440" tIns="45720" rIns="91440" bIns="45720" numCol="1" rtlCol="0" anchor="t">
            <a:noAutofit/>
          </a:bodyPr>
          <a:lstStyle>
            <a:defPPr>
              <a:defRPr lang="nl-NL"/>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nl-NL" sz="1400">
                <a:solidFill>
                  <a:schemeClr val="bg1"/>
                </a:solidFill>
                <a:latin typeface="Sansa SmCon Pro Nor" panose="02000000000000000000" pitchFamily="2" charset="0"/>
                <a:cs typeface="Arial"/>
              </a:rPr>
              <a:t>Domein B &amp; C</a:t>
            </a:r>
          </a:p>
        </p:txBody>
      </p:sp>
      <p:pic>
        <p:nvPicPr>
          <p:cNvPr id="10" name="Graphic 9">
            <a:extLst>
              <a:ext uri="{FF2B5EF4-FFF2-40B4-BE49-F238E27FC236}">
                <a16:creationId xmlns:a16="http://schemas.microsoft.com/office/drawing/2014/main" id="{9F947105-2CEF-B3D7-1688-EA316A5A30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02728" y="6140951"/>
            <a:ext cx="2336907" cy="502002"/>
          </a:xfrm>
          <a:prstGeom prst="rect">
            <a:avLst/>
          </a:prstGeom>
        </p:spPr>
      </p:pic>
      <p:pic>
        <p:nvPicPr>
          <p:cNvPr id="11" name="Graphic 10">
            <a:extLst>
              <a:ext uri="{FF2B5EF4-FFF2-40B4-BE49-F238E27FC236}">
                <a16:creationId xmlns:a16="http://schemas.microsoft.com/office/drawing/2014/main" id="{CEE49D07-5560-E581-4BFC-4B2777C922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23774" y="-2334255"/>
            <a:ext cx="6144096" cy="6820988"/>
          </a:xfrm>
          <a:prstGeom prst="rect">
            <a:avLst/>
          </a:prstGeom>
        </p:spPr>
      </p:pic>
    </p:spTree>
    <p:extLst>
      <p:ext uri="{BB962C8B-B14F-4D97-AF65-F5344CB8AC3E}">
        <p14:creationId xmlns:p14="http://schemas.microsoft.com/office/powerpoint/2010/main" val="1158688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65072-DC41-F04C-BA09-E3ABD3396CFD}"/>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3E52417F-1E21-B204-A1B7-E3327815B768}"/>
              </a:ext>
            </a:extLst>
          </p:cNvPr>
          <p:cNvSpPr>
            <a:spLocks noGrp="1" noChangeArrowheads="1"/>
          </p:cNvSpPr>
          <p:nvPr>
            <p:ph type="title"/>
          </p:nvPr>
        </p:nvSpPr>
        <p:spPr>
          <a:xfrm>
            <a:off x="442913" y="560800"/>
            <a:ext cx="8020863" cy="576263"/>
          </a:xfrm>
        </p:spPr>
        <p:txBody>
          <a:bodyPr>
            <a:normAutofit fontScale="90000"/>
          </a:bodyPr>
          <a:lstStyle/>
          <a:p>
            <a:r>
              <a:rPr lang="nl-NL" altLang="nl-NL" b="1">
                <a:solidFill>
                  <a:srgbClr val="0070C0"/>
                </a:solidFill>
                <a:latin typeface="Sansa SmCon Pro Bd" panose="02000000000000000000" pitchFamily="2" charset="0"/>
                <a:cs typeface="Arial" panose="020B0604020202020204" pitchFamily="34" charset="0"/>
              </a:rPr>
              <a:t>Kader OP0 Basisvaardigheden</a:t>
            </a:r>
          </a:p>
        </p:txBody>
      </p:sp>
      <p:sp>
        <p:nvSpPr>
          <p:cNvPr id="2" name="Tijdelijke aanduiding voor inhoud 2">
            <a:extLst>
              <a:ext uri="{FF2B5EF4-FFF2-40B4-BE49-F238E27FC236}">
                <a16:creationId xmlns:a16="http://schemas.microsoft.com/office/drawing/2014/main" id="{852BDBE3-073B-38CD-A420-33BFC6423B29}"/>
              </a:ext>
            </a:extLst>
          </p:cNvPr>
          <p:cNvSpPr txBox="1">
            <a:spLocks noChangeArrowheads="1"/>
          </p:cNvSpPr>
          <p:nvPr/>
        </p:nvSpPr>
        <p:spPr>
          <a:xfrm>
            <a:off x="442912" y="1425988"/>
            <a:ext cx="7034333" cy="4176712"/>
          </a:xfrm>
          <a:prstGeom prst="rect">
            <a:avLst/>
          </a:prstGeom>
        </p:spPr>
        <p:txBody>
          <a:bodyPr vert="horz" lIns="91440" tIns="45720" rIns="91440" bIns="45720" numCol="1" rtlCol="0" anchor="t">
            <a:normAutofit/>
          </a:bodyPr>
          <a:lstStyle>
            <a:defPPr>
              <a:defRPr lang="nl-NL"/>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nl-NL" sz="1600" b="1">
                <a:solidFill>
                  <a:schemeClr val="tx1"/>
                </a:solidFill>
                <a:latin typeface="Sansa SmCon Pro Bd" panose="02000000000000000000" pitchFamily="2" charset="0"/>
                <a:cs typeface="Arial"/>
              </a:rPr>
              <a:t>Basiskwaliteit:</a:t>
            </a:r>
            <a:endParaRPr lang="nl-NL" sz="1600">
              <a:solidFill>
                <a:schemeClr val="tx1"/>
              </a:solidFill>
              <a:latin typeface="Sansa SmCon Pro Lt" panose="02000000000000000000" pitchFamily="2" charset="0"/>
              <a:cs typeface="Arial"/>
            </a:endParaRPr>
          </a:p>
          <a:p>
            <a:pPr marL="285750" indent="-285750">
              <a:spcAft>
                <a:spcPts val="600"/>
              </a:spcAft>
              <a:buFont typeface="Wingdings" pitchFamily="2" charset="2"/>
              <a:buChar char="§"/>
            </a:pPr>
            <a:r>
              <a:rPr lang="nl-NL" sz="1600">
                <a:solidFill>
                  <a:schemeClr val="tx1"/>
                </a:solidFill>
                <a:latin typeface="Sansa SmCon Pro Lt" panose="02000000000000000000" pitchFamily="2" charset="0"/>
                <a:cs typeface="Arial"/>
              </a:rPr>
              <a:t>Een doelgericht en samenhangend curriculum.</a:t>
            </a:r>
          </a:p>
          <a:p>
            <a:pPr marL="285750" indent="-285750">
              <a:spcAft>
                <a:spcPts val="600"/>
              </a:spcAft>
              <a:buFont typeface="Wingdings" pitchFamily="2" charset="2"/>
              <a:buChar char="§"/>
            </a:pPr>
            <a:r>
              <a:rPr lang="nl-NL" sz="1600">
                <a:solidFill>
                  <a:schemeClr val="tx1"/>
                </a:solidFill>
                <a:latin typeface="Sansa SmCon Pro Lt" panose="02000000000000000000" pitchFamily="2" charset="0"/>
                <a:cs typeface="Arial"/>
              </a:rPr>
              <a:t>De inhoud van het curriculum is ten minste dekkend voor de kerndoelen.</a:t>
            </a:r>
          </a:p>
          <a:p>
            <a:pPr marL="285750" indent="-285750">
              <a:spcAft>
                <a:spcPts val="600"/>
              </a:spcAft>
              <a:buFont typeface="Wingdings" pitchFamily="2" charset="2"/>
              <a:buChar char="§"/>
            </a:pPr>
            <a:r>
              <a:rPr lang="nl-NL" sz="1600">
                <a:solidFill>
                  <a:schemeClr val="tx1"/>
                </a:solidFill>
                <a:latin typeface="Sansa SmCon Pro Lt" panose="02000000000000000000" pitchFamily="2" charset="0"/>
                <a:cs typeface="Arial"/>
              </a:rPr>
              <a:t>Het curriculum kent een logisch doorlopende opbouw van doelen.</a:t>
            </a:r>
          </a:p>
          <a:p>
            <a:pPr marL="285750" indent="-285750">
              <a:spcAft>
                <a:spcPts val="600"/>
              </a:spcAft>
              <a:buFont typeface="Wingdings" pitchFamily="2" charset="2"/>
              <a:buChar char="§"/>
            </a:pPr>
            <a:r>
              <a:rPr lang="nl-NL" sz="1600">
                <a:solidFill>
                  <a:schemeClr val="tx1"/>
                </a:solidFill>
                <a:latin typeface="Sansa SmCon Pro Lt" panose="02000000000000000000" pitchFamily="2" charset="0"/>
                <a:cs typeface="Arial"/>
              </a:rPr>
              <a:t>De uitvoering van het curriculum is herkenbaar in de onderwijspraktijk.</a:t>
            </a:r>
            <a:endParaRPr lang="nl-NL" altLang="nl-NL" sz="1600">
              <a:solidFill>
                <a:schemeClr val="tx1"/>
              </a:solidFill>
              <a:latin typeface="Sansa SmCon Pro Lt" panose="02000000000000000000" pitchFamily="2" charset="0"/>
              <a:cs typeface="Arial" panose="020B0604020202020204" pitchFamily="34" charset="0"/>
            </a:endParaRPr>
          </a:p>
        </p:txBody>
      </p:sp>
      <p:pic>
        <p:nvPicPr>
          <p:cNvPr id="3" name="Graphic 2">
            <a:extLst>
              <a:ext uri="{FF2B5EF4-FFF2-40B4-BE49-F238E27FC236}">
                <a16:creationId xmlns:a16="http://schemas.microsoft.com/office/drawing/2014/main" id="{8E3CCDB6-B22B-A87A-5B62-6C463512DD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02728" y="6140951"/>
            <a:ext cx="2336907" cy="502002"/>
          </a:xfrm>
          <a:prstGeom prst="rect">
            <a:avLst/>
          </a:prstGeom>
        </p:spPr>
      </p:pic>
      <p:pic>
        <p:nvPicPr>
          <p:cNvPr id="7" name="Graphic 6">
            <a:extLst>
              <a:ext uri="{FF2B5EF4-FFF2-40B4-BE49-F238E27FC236}">
                <a16:creationId xmlns:a16="http://schemas.microsoft.com/office/drawing/2014/main" id="{52139AC5-5154-7080-FA86-6CDFC327CA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23774" y="-2334255"/>
            <a:ext cx="6144096" cy="6820988"/>
          </a:xfrm>
          <a:prstGeom prst="rect">
            <a:avLst/>
          </a:prstGeom>
        </p:spPr>
      </p:pic>
    </p:spTree>
    <p:extLst>
      <p:ext uri="{BB962C8B-B14F-4D97-AF65-F5344CB8AC3E}">
        <p14:creationId xmlns:p14="http://schemas.microsoft.com/office/powerpoint/2010/main" val="814535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18F4E-8320-D47D-AB67-0AC60833BE2D}"/>
            </a:ext>
          </a:extLst>
        </p:cNvPr>
        <p:cNvGrpSpPr/>
        <p:nvPr/>
      </p:nvGrpSpPr>
      <p:grpSpPr>
        <a:xfrm>
          <a:off x="0" y="0"/>
          <a:ext cx="0" cy="0"/>
          <a:chOff x="0" y="0"/>
          <a:chExt cx="0" cy="0"/>
        </a:xfrm>
      </p:grpSpPr>
      <p:pic>
        <p:nvPicPr>
          <p:cNvPr id="13" name="Graphic 12">
            <a:extLst>
              <a:ext uri="{FF2B5EF4-FFF2-40B4-BE49-F238E27FC236}">
                <a16:creationId xmlns:a16="http://schemas.microsoft.com/office/drawing/2014/main" id="{783A1935-9495-6359-E5D5-28D1CD66C1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40639" y="1392042"/>
            <a:ext cx="1386386" cy="5237457"/>
          </a:xfrm>
          <a:prstGeom prst="rect">
            <a:avLst/>
          </a:prstGeom>
        </p:spPr>
      </p:pic>
      <p:pic>
        <p:nvPicPr>
          <p:cNvPr id="15" name="Graphic 14">
            <a:extLst>
              <a:ext uri="{FF2B5EF4-FFF2-40B4-BE49-F238E27FC236}">
                <a16:creationId xmlns:a16="http://schemas.microsoft.com/office/drawing/2014/main" id="{1795F0A7-DB9C-78DA-947E-61F79727DC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7429" y="3841913"/>
            <a:ext cx="8743079" cy="359304"/>
          </a:xfrm>
          <a:prstGeom prst="rect">
            <a:avLst/>
          </a:prstGeom>
        </p:spPr>
      </p:pic>
      <p:sp>
        <p:nvSpPr>
          <p:cNvPr id="6" name="Titel 1">
            <a:extLst>
              <a:ext uri="{FF2B5EF4-FFF2-40B4-BE49-F238E27FC236}">
                <a16:creationId xmlns:a16="http://schemas.microsoft.com/office/drawing/2014/main" id="{38B9BAEA-F16B-A001-0F3C-EF9D8F4ABA50}"/>
              </a:ext>
            </a:extLst>
          </p:cNvPr>
          <p:cNvSpPr>
            <a:spLocks noGrp="1" noChangeArrowheads="1"/>
          </p:cNvSpPr>
          <p:nvPr>
            <p:ph type="title"/>
          </p:nvPr>
        </p:nvSpPr>
        <p:spPr>
          <a:xfrm>
            <a:off x="442913" y="560800"/>
            <a:ext cx="8020863" cy="576263"/>
          </a:xfrm>
        </p:spPr>
        <p:txBody>
          <a:bodyPr>
            <a:normAutofit fontScale="90000"/>
          </a:bodyPr>
          <a:lstStyle/>
          <a:p>
            <a:r>
              <a:rPr lang="nl-NL" altLang="nl-NL" b="1" dirty="0">
                <a:solidFill>
                  <a:srgbClr val="0070C0"/>
                </a:solidFill>
                <a:latin typeface="Sansa SmCon Pro Bd" panose="02000000000000000000" pitchFamily="2" charset="0"/>
                <a:cs typeface="Arial" panose="020B0604020202020204" pitchFamily="34" charset="0"/>
              </a:rPr>
              <a:t>Digitale geletterdheid invoeren</a:t>
            </a:r>
          </a:p>
        </p:txBody>
      </p:sp>
      <p:sp>
        <p:nvSpPr>
          <p:cNvPr id="3" name="Tekstvak 2">
            <a:extLst>
              <a:ext uri="{FF2B5EF4-FFF2-40B4-BE49-F238E27FC236}">
                <a16:creationId xmlns:a16="http://schemas.microsoft.com/office/drawing/2014/main" id="{DE009B38-DEBE-B6DE-65DC-3E376D8178C9}"/>
              </a:ext>
            </a:extLst>
          </p:cNvPr>
          <p:cNvSpPr txBox="1"/>
          <p:nvPr/>
        </p:nvSpPr>
        <p:spPr>
          <a:xfrm>
            <a:off x="3042291" y="2104770"/>
            <a:ext cx="3516550" cy="578882"/>
          </a:xfrm>
          <a:prstGeom prst="roundRect">
            <a:avLst/>
          </a:prstGeom>
          <a:solidFill>
            <a:schemeClr val="bg1"/>
          </a:solidFill>
          <a:ln>
            <a:solidFill>
              <a:srgbClr val="0070C0"/>
            </a:solidFill>
          </a:ln>
        </p:spPr>
        <p:txBody>
          <a:bodyPr wrap="square" rtlCol="0">
            <a:spAutoFit/>
          </a:bodyPr>
          <a:lstStyle/>
          <a:p>
            <a:pPr algn="ctr"/>
            <a:r>
              <a:rPr lang="nl-NL" sz="1400" b="1">
                <a:solidFill>
                  <a:srgbClr val="172474"/>
                </a:solidFill>
                <a:latin typeface="Sansa SmCon Pro Bd" panose="02000000000000000000" pitchFamily="2" charset="0"/>
              </a:rPr>
              <a:t>Leerdoelen</a:t>
            </a:r>
          </a:p>
          <a:p>
            <a:pPr algn="ctr"/>
            <a:r>
              <a:rPr lang="nl-NL" sz="1400">
                <a:solidFill>
                  <a:srgbClr val="172474"/>
                </a:solidFill>
                <a:latin typeface="Sansa SmCon Pro Lt" panose="02000000000000000000" pitchFamily="2" charset="0"/>
              </a:rPr>
              <a:t>vakoverstijgend – vakgebonden </a:t>
            </a:r>
          </a:p>
        </p:txBody>
      </p:sp>
      <p:sp>
        <p:nvSpPr>
          <p:cNvPr id="8" name="Tekstvak 7">
            <a:extLst>
              <a:ext uri="{FF2B5EF4-FFF2-40B4-BE49-F238E27FC236}">
                <a16:creationId xmlns:a16="http://schemas.microsoft.com/office/drawing/2014/main" id="{28DAF68F-58D3-D9EC-DA05-238674320474}"/>
              </a:ext>
            </a:extLst>
          </p:cNvPr>
          <p:cNvSpPr txBox="1"/>
          <p:nvPr/>
        </p:nvSpPr>
        <p:spPr>
          <a:xfrm>
            <a:off x="3042291" y="2770764"/>
            <a:ext cx="3516550" cy="578882"/>
          </a:xfrm>
          <a:prstGeom prst="roundRect">
            <a:avLst/>
          </a:prstGeom>
          <a:solidFill>
            <a:schemeClr val="bg1"/>
          </a:solidFill>
          <a:ln>
            <a:solidFill>
              <a:srgbClr val="0070C0"/>
            </a:solidFill>
          </a:ln>
        </p:spPr>
        <p:txBody>
          <a:bodyPr wrap="square" rtlCol="0">
            <a:spAutoFit/>
          </a:bodyPr>
          <a:lstStyle/>
          <a:p>
            <a:pPr algn="ctr"/>
            <a:r>
              <a:rPr lang="nl-NL" sz="1400" b="1">
                <a:solidFill>
                  <a:srgbClr val="172474"/>
                </a:solidFill>
                <a:latin typeface="Sansa SmCon Pro Bd" panose="02000000000000000000" pitchFamily="2" charset="0"/>
              </a:rPr>
              <a:t>Docentenrollen</a:t>
            </a:r>
          </a:p>
          <a:p>
            <a:pPr algn="ctr"/>
            <a:r>
              <a:rPr lang="nl-NL" sz="1400">
                <a:solidFill>
                  <a:srgbClr val="172474"/>
                </a:solidFill>
                <a:latin typeface="Sansa SmCon Pro Lt" panose="02000000000000000000" pitchFamily="2" charset="0"/>
              </a:rPr>
              <a:t>begeleider – inhoudelijk expert</a:t>
            </a:r>
          </a:p>
        </p:txBody>
      </p:sp>
      <p:sp>
        <p:nvSpPr>
          <p:cNvPr id="9" name="Tekstvak 8">
            <a:extLst>
              <a:ext uri="{FF2B5EF4-FFF2-40B4-BE49-F238E27FC236}">
                <a16:creationId xmlns:a16="http://schemas.microsoft.com/office/drawing/2014/main" id="{31D808F2-7D77-3E8E-DD76-379419FDC1A4}"/>
              </a:ext>
            </a:extLst>
          </p:cNvPr>
          <p:cNvSpPr txBox="1"/>
          <p:nvPr/>
        </p:nvSpPr>
        <p:spPr>
          <a:xfrm>
            <a:off x="3042291" y="4664773"/>
            <a:ext cx="3516550" cy="578882"/>
          </a:xfrm>
          <a:prstGeom prst="roundRect">
            <a:avLst/>
          </a:prstGeom>
          <a:solidFill>
            <a:schemeClr val="bg1"/>
          </a:solidFill>
          <a:ln>
            <a:solidFill>
              <a:srgbClr val="0070C0"/>
            </a:solidFill>
          </a:ln>
        </p:spPr>
        <p:txBody>
          <a:bodyPr wrap="square" rtlCol="0">
            <a:spAutoFit/>
          </a:bodyPr>
          <a:lstStyle/>
          <a:p>
            <a:pPr algn="ctr"/>
            <a:r>
              <a:rPr lang="nl-NL" sz="1400" b="1">
                <a:solidFill>
                  <a:srgbClr val="172474"/>
                </a:solidFill>
                <a:latin typeface="Sansa SmCon Pro Bd" panose="02000000000000000000" pitchFamily="2" charset="0"/>
              </a:rPr>
              <a:t>Professionalisering</a:t>
            </a:r>
          </a:p>
          <a:p>
            <a:pPr algn="ctr"/>
            <a:r>
              <a:rPr lang="nl-NL" sz="1400">
                <a:solidFill>
                  <a:srgbClr val="172474"/>
                </a:solidFill>
                <a:latin typeface="Sansa SmCon Pro Lt" panose="02000000000000000000" pitchFamily="2" charset="0"/>
              </a:rPr>
              <a:t>teamgericht – individueel gericht</a:t>
            </a:r>
          </a:p>
        </p:txBody>
      </p:sp>
      <p:sp>
        <p:nvSpPr>
          <p:cNvPr id="10" name="Tekstvak 9">
            <a:extLst>
              <a:ext uri="{FF2B5EF4-FFF2-40B4-BE49-F238E27FC236}">
                <a16:creationId xmlns:a16="http://schemas.microsoft.com/office/drawing/2014/main" id="{53966510-1BAF-793B-C1E3-79295341B819}"/>
              </a:ext>
            </a:extLst>
          </p:cNvPr>
          <p:cNvSpPr txBox="1"/>
          <p:nvPr/>
        </p:nvSpPr>
        <p:spPr>
          <a:xfrm>
            <a:off x="2644269" y="3709766"/>
            <a:ext cx="4312595" cy="578882"/>
          </a:xfrm>
          <a:prstGeom prst="roundRect">
            <a:avLst/>
          </a:prstGeom>
          <a:pattFill prst="pct25">
            <a:fgClr>
              <a:schemeClr val="tx2">
                <a:lumMod val="10000"/>
                <a:lumOff val="90000"/>
              </a:schemeClr>
            </a:fgClr>
            <a:bgClr>
              <a:schemeClr val="bg1"/>
            </a:bgClr>
          </a:pattFill>
          <a:ln>
            <a:solidFill>
              <a:srgbClr val="0070C0"/>
            </a:solidFill>
          </a:ln>
        </p:spPr>
        <p:txBody>
          <a:bodyPr wrap="square" rtlCol="0">
            <a:spAutoFit/>
          </a:bodyPr>
          <a:lstStyle/>
          <a:p>
            <a:pPr algn="ctr"/>
            <a:r>
              <a:rPr lang="nl-NL" sz="1400" b="1">
                <a:solidFill>
                  <a:srgbClr val="172474"/>
                </a:solidFill>
                <a:latin typeface="Sansa SmCon Pro Bd" panose="02000000000000000000" pitchFamily="2" charset="0"/>
              </a:rPr>
              <a:t>Tijd</a:t>
            </a:r>
          </a:p>
          <a:p>
            <a:pPr algn="ctr"/>
            <a:r>
              <a:rPr lang="nl-NL" sz="1400">
                <a:solidFill>
                  <a:srgbClr val="172474"/>
                </a:solidFill>
                <a:latin typeface="Sansa SmCon Pro Lt" panose="02000000000000000000" pitchFamily="2" charset="0"/>
              </a:rPr>
              <a:t>structureel ingepland – flexibel ingepland</a:t>
            </a:r>
          </a:p>
        </p:txBody>
      </p:sp>
      <p:sp>
        <p:nvSpPr>
          <p:cNvPr id="11" name="Tekstvak 10">
            <a:extLst>
              <a:ext uri="{FF2B5EF4-FFF2-40B4-BE49-F238E27FC236}">
                <a16:creationId xmlns:a16="http://schemas.microsoft.com/office/drawing/2014/main" id="{505582FD-7329-8A02-8317-49BC3C48F161}"/>
              </a:ext>
            </a:extLst>
          </p:cNvPr>
          <p:cNvSpPr txBox="1"/>
          <p:nvPr/>
        </p:nvSpPr>
        <p:spPr>
          <a:xfrm>
            <a:off x="3054510" y="5326059"/>
            <a:ext cx="3516550" cy="578882"/>
          </a:xfrm>
          <a:prstGeom prst="roundRect">
            <a:avLst/>
          </a:prstGeom>
          <a:solidFill>
            <a:schemeClr val="bg1"/>
          </a:solidFill>
          <a:ln>
            <a:solidFill>
              <a:srgbClr val="0070C0"/>
            </a:solidFill>
          </a:ln>
        </p:spPr>
        <p:txBody>
          <a:bodyPr wrap="square" rtlCol="0">
            <a:spAutoFit/>
          </a:bodyPr>
          <a:lstStyle/>
          <a:p>
            <a:pPr algn="ctr"/>
            <a:r>
              <a:rPr lang="nl-NL" sz="1400" b="1">
                <a:solidFill>
                  <a:srgbClr val="172474"/>
                </a:solidFill>
                <a:latin typeface="Sansa SmCon Pro Bd" panose="02000000000000000000" pitchFamily="2" charset="0"/>
              </a:rPr>
              <a:t>Leermiddelen</a:t>
            </a:r>
          </a:p>
          <a:p>
            <a:pPr algn="ctr"/>
            <a:r>
              <a:rPr lang="nl-NL" sz="1400">
                <a:solidFill>
                  <a:srgbClr val="172474"/>
                </a:solidFill>
                <a:latin typeface="Sansa SmCon Pro Lt" panose="02000000000000000000" pitchFamily="2" charset="0"/>
              </a:rPr>
              <a:t>open – gesloten</a:t>
            </a:r>
          </a:p>
        </p:txBody>
      </p:sp>
      <p:pic>
        <p:nvPicPr>
          <p:cNvPr id="2" name="Graphic 1">
            <a:extLst>
              <a:ext uri="{FF2B5EF4-FFF2-40B4-BE49-F238E27FC236}">
                <a16:creationId xmlns:a16="http://schemas.microsoft.com/office/drawing/2014/main" id="{6F1ACB49-1F85-D532-C89A-948E553D10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02728" y="6140951"/>
            <a:ext cx="2336907" cy="502002"/>
          </a:xfrm>
          <a:prstGeom prst="rect">
            <a:avLst/>
          </a:prstGeom>
        </p:spPr>
      </p:pic>
      <p:pic>
        <p:nvPicPr>
          <p:cNvPr id="7" name="Graphic 6">
            <a:extLst>
              <a:ext uri="{FF2B5EF4-FFF2-40B4-BE49-F238E27FC236}">
                <a16:creationId xmlns:a16="http://schemas.microsoft.com/office/drawing/2014/main" id="{D785A711-BD54-578A-030B-887ADFC8E88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23774" y="-2334255"/>
            <a:ext cx="6144096" cy="6820988"/>
          </a:xfrm>
          <a:prstGeom prst="rect">
            <a:avLst/>
          </a:prstGeom>
        </p:spPr>
      </p:pic>
    </p:spTree>
    <p:extLst>
      <p:ext uri="{BB962C8B-B14F-4D97-AF65-F5344CB8AC3E}">
        <p14:creationId xmlns:p14="http://schemas.microsoft.com/office/powerpoint/2010/main" val="412558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A4801-C9EB-F01B-9175-AD7993347AE2}"/>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FD33349E-18B7-F2D1-C1A7-592D0BDC1C6D}"/>
              </a:ext>
            </a:extLst>
          </p:cNvPr>
          <p:cNvPicPr>
            <a:picLocks noChangeAspect="1"/>
          </p:cNvPicPr>
          <p:nvPr/>
        </p:nvPicPr>
        <p:blipFill>
          <a:blip r:embed="rId3"/>
          <a:stretch>
            <a:fillRect/>
          </a:stretch>
        </p:blipFill>
        <p:spPr>
          <a:xfrm>
            <a:off x="171460" y="-33987"/>
            <a:ext cx="9730912" cy="6925973"/>
          </a:xfrm>
          <a:prstGeom prst="rect">
            <a:avLst/>
          </a:prstGeom>
        </p:spPr>
      </p:pic>
      <p:pic>
        <p:nvPicPr>
          <p:cNvPr id="3" name="Graphic 2">
            <a:extLst>
              <a:ext uri="{FF2B5EF4-FFF2-40B4-BE49-F238E27FC236}">
                <a16:creationId xmlns:a16="http://schemas.microsoft.com/office/drawing/2014/main" id="{A62A55E1-8641-ED38-EA52-15BB343F7D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51533" y="-2334255"/>
            <a:ext cx="6144096" cy="6820988"/>
          </a:xfrm>
          <a:prstGeom prst="rect">
            <a:avLst/>
          </a:prstGeom>
        </p:spPr>
      </p:pic>
    </p:spTree>
    <p:extLst>
      <p:ext uri="{BB962C8B-B14F-4D97-AF65-F5344CB8AC3E}">
        <p14:creationId xmlns:p14="http://schemas.microsoft.com/office/powerpoint/2010/main" val="395037810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5cbf34a-dfb4-420a-bb1b-4bc96c9b951a">
      <Terms xmlns="http://schemas.microsoft.com/office/infopath/2007/PartnerControls"/>
    </lcf76f155ced4ddcb4097134ff3c332f>
    <TaxCatchAll xmlns="aae4bf8a-8c8c-43ff-806f-9aeb51a1c4ff" xsi:nil="true"/>
    <vormgever xmlns="85cbf34a-dfb4-420a-bb1b-4bc96c9b951a">
      <UserInfo>
        <DisplayName/>
        <AccountId xsi:nil="true"/>
        <AccountType/>
      </UserInfo>
    </vormgever>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E3AEE075B114C4887087DB3E8F9B55F" ma:contentTypeVersion="21" ma:contentTypeDescription="Een nieuw document maken." ma:contentTypeScope="" ma:versionID="e3aa9e8063df977b25355e26842e8b5c">
  <xsd:schema xmlns:xsd="http://www.w3.org/2001/XMLSchema" xmlns:xs="http://www.w3.org/2001/XMLSchema" xmlns:p="http://schemas.microsoft.com/office/2006/metadata/properties" xmlns:ns2="85cbf34a-dfb4-420a-bb1b-4bc96c9b951a" xmlns:ns3="d45c63aa-09b5-4749-8f1a-326fb99f9e68" xmlns:ns4="aae4bf8a-8c8c-43ff-806f-9aeb51a1c4ff" targetNamespace="http://schemas.microsoft.com/office/2006/metadata/properties" ma:root="true" ma:fieldsID="27bcc09cc64b94c777e8b992f9b541a7" ns2:_="" ns3:_="" ns4:_="">
    <xsd:import namespace="85cbf34a-dfb4-420a-bb1b-4bc96c9b951a"/>
    <xsd:import namespace="d45c63aa-09b5-4749-8f1a-326fb99f9e68"/>
    <xsd:import namespace="aae4bf8a-8c8c-43ff-806f-9aeb51a1c4f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vormgever"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cbf34a-dfb4-420a-bb1b-4bc96c9b95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fb1c8b08-49f9-4132-9cfe-693e3dd41c59" ma:termSetId="09814cd3-568e-fe90-9814-8d621ff8fb84" ma:anchorId="fba54fb3-c3e1-fe81-a776-ca4b69148c4d" ma:open="true" ma:isKeyword="false">
      <xsd:complexType>
        <xsd:sequence>
          <xsd:element ref="pc:Terms" minOccurs="0" maxOccurs="1"/>
        </xsd:sequence>
      </xsd:complexType>
    </xsd:element>
    <xsd:element name="vormgever" ma:index="24" nillable="true" ma:displayName="vormgever" ma:format="Dropdown" ma:list="UserInfo" ma:SharePointGroup="0" ma:internalName="vormgev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45c63aa-09b5-4749-8f1a-326fb99f9e68"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ae4bf8a-8c8c-43ff-806f-9aeb51a1c4ff"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ab4d628e-9ccc-4642-93d2-dca054f831fc}" ma:internalName="TaxCatchAll" ma:showField="CatchAllData" ma:web="d45c63aa-09b5-4749-8f1a-326fb99f9e6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9CF601-30C3-4475-BD28-73EF8077158D}">
  <ds:schemaRefs>
    <ds:schemaRef ds:uri="aae4bf8a-8c8c-43ff-806f-9aeb51a1c4ff"/>
    <ds:schemaRef ds:uri="http://schemas.microsoft.com/office/2006/metadata/properties"/>
    <ds:schemaRef ds:uri="http://schemas.microsoft.com/office/2006/documentManagement/types"/>
    <ds:schemaRef ds:uri="http://purl.org/dc/terms/"/>
    <ds:schemaRef ds:uri="http://www.w3.org/XML/1998/namespace"/>
    <ds:schemaRef ds:uri="d45c63aa-09b5-4749-8f1a-326fb99f9e68"/>
    <ds:schemaRef ds:uri="http://purl.org/dc/elements/1.1/"/>
    <ds:schemaRef ds:uri="http://schemas.microsoft.com/office/infopath/2007/PartnerControls"/>
    <ds:schemaRef ds:uri="http://schemas.openxmlformats.org/package/2006/metadata/core-properties"/>
    <ds:schemaRef ds:uri="85cbf34a-dfb4-420a-bb1b-4bc96c9b951a"/>
    <ds:schemaRef ds:uri="http://purl.org/dc/dcmitype/"/>
  </ds:schemaRefs>
</ds:datastoreItem>
</file>

<file path=customXml/itemProps2.xml><?xml version="1.0" encoding="utf-8"?>
<ds:datastoreItem xmlns:ds="http://schemas.openxmlformats.org/officeDocument/2006/customXml" ds:itemID="{1024719F-43D3-4606-8B04-B34196D040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cbf34a-dfb4-420a-bb1b-4bc96c9b951a"/>
    <ds:schemaRef ds:uri="d45c63aa-09b5-4749-8f1a-326fb99f9e68"/>
    <ds:schemaRef ds:uri="aae4bf8a-8c8c-43ff-806f-9aeb51a1c4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F98ABC7-6F58-48B5-AE1C-73876B065F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TotalTime>
  <Words>1621</Words>
  <Application>Microsoft Macintosh PowerPoint</Application>
  <PresentationFormat>Breedbeeld</PresentationFormat>
  <Paragraphs>159</Paragraphs>
  <Slides>21</Slides>
  <Notes>17</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21</vt:i4>
      </vt:variant>
    </vt:vector>
  </HeadingPairs>
  <TitlesOfParts>
    <vt:vector size="30" baseType="lpstr">
      <vt:lpstr>Sansa SmCon Pro Nor</vt:lpstr>
      <vt:lpstr>Wingdings</vt:lpstr>
      <vt:lpstr>Sansa SmCon Pro SmBd</vt:lpstr>
      <vt:lpstr>Sansa SmCon Pro Bd</vt:lpstr>
      <vt:lpstr>Arial</vt:lpstr>
      <vt:lpstr>Aptos Display</vt:lpstr>
      <vt:lpstr>Sansa SmCon Pro Lt</vt:lpstr>
      <vt:lpstr>Aptos</vt:lpstr>
      <vt:lpstr>Kantoorthema</vt:lpstr>
      <vt:lpstr>PowerPoint-presentatie</vt:lpstr>
      <vt:lpstr>Zo gebruik je deze PowerPoint</vt:lpstr>
      <vt:lpstr>Programma</vt:lpstr>
      <vt:lpstr>Introductie spel: doelen</vt:lpstr>
      <vt:lpstr>Ruimte in het curriculum</vt:lpstr>
      <vt:lpstr>Ruimte in het curriculum</vt:lpstr>
      <vt:lpstr>Kader OP0 Basisvaardigheden</vt:lpstr>
      <vt:lpstr>Digitale geletterdheid invoeren</vt:lpstr>
      <vt:lpstr>PowerPoint-presentatie</vt:lpstr>
      <vt:lpstr>Welk scenario past bij onze huidige situatie?</vt:lpstr>
      <vt:lpstr>Spelregels scenario huidige situatie</vt:lpstr>
      <vt:lpstr>PowerPoint-presentatie</vt:lpstr>
      <vt:lpstr>PowerPoint-presentatie</vt:lpstr>
      <vt:lpstr>PowerPoint-presentatie</vt:lpstr>
      <vt:lpstr>Spelregels scenario gewenste situatie</vt:lpstr>
      <vt:lpstr>Aandachtspunten per as</vt:lpstr>
      <vt:lpstr>PowerPoint-presentatie</vt:lpstr>
      <vt:lpstr>Volgens de experts</vt:lpstr>
      <vt:lpstr>Vervolgstappen</vt:lpstr>
      <vt:lpstr>Links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Luc van Heerden</dc:creator>
  <cp:lastModifiedBy>Lonneke Gillissen</cp:lastModifiedBy>
  <cp:revision>3</cp:revision>
  <dcterms:created xsi:type="dcterms:W3CDTF">2025-11-07T14:41:19Z</dcterms:created>
  <dcterms:modified xsi:type="dcterms:W3CDTF">2025-11-27T14:41:35Z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5dc6714-9f23-4030-b547-8c94b19e0b7a_Enabled">
    <vt:lpwstr>true</vt:lpwstr>
  </property>
  <property fmtid="{D5CDD505-2E9C-101B-9397-08002B2CF9AE}" pid="3" name="MSIP_Label_f5dc6714-9f23-4030-b547-8c94b19e0b7a_SetDate">
    <vt:lpwstr>2025-11-07T14:54:47Z</vt:lpwstr>
  </property>
  <property fmtid="{D5CDD505-2E9C-101B-9397-08002B2CF9AE}" pid="4" name="MSIP_Label_f5dc6714-9f23-4030-b547-8c94b19e0b7a_Method">
    <vt:lpwstr>Standard</vt:lpwstr>
  </property>
  <property fmtid="{D5CDD505-2E9C-101B-9397-08002B2CF9AE}" pid="5" name="MSIP_Label_f5dc6714-9f23-4030-b547-8c94b19e0b7a_Name">
    <vt:lpwstr>Internal Information (R3)</vt:lpwstr>
  </property>
  <property fmtid="{D5CDD505-2E9C-101B-9397-08002B2CF9AE}" pid="6" name="MSIP_Label_f5dc6714-9f23-4030-b547-8c94b19e0b7a_SiteId">
    <vt:lpwstr>acbd4e6b-e845-4677-853c-a8d24faf3655</vt:lpwstr>
  </property>
  <property fmtid="{D5CDD505-2E9C-101B-9397-08002B2CF9AE}" pid="7" name="MSIP_Label_f5dc6714-9f23-4030-b547-8c94b19e0b7a_ActionId">
    <vt:lpwstr>ac1846d1-02af-47fc-9e5b-b80816fe7755</vt:lpwstr>
  </property>
  <property fmtid="{D5CDD505-2E9C-101B-9397-08002B2CF9AE}" pid="8" name="MSIP_Label_f5dc6714-9f23-4030-b547-8c94b19e0b7a_ContentBits">
    <vt:lpwstr>0</vt:lpwstr>
  </property>
  <property fmtid="{D5CDD505-2E9C-101B-9397-08002B2CF9AE}" pid="9" name="MSIP_Label_f5dc6714-9f23-4030-b547-8c94b19e0b7a_Tag">
    <vt:lpwstr>50, 3, 0, 1</vt:lpwstr>
  </property>
  <property fmtid="{D5CDD505-2E9C-101B-9397-08002B2CF9AE}" pid="10" name="ContentTypeId">
    <vt:lpwstr>0x010100EE3AEE075B114C4887087DB3E8F9B55F</vt:lpwstr>
  </property>
  <property fmtid="{D5CDD505-2E9C-101B-9397-08002B2CF9AE}" pid="11" name="MediaServiceImageTags">
    <vt:lpwstr/>
  </property>
</Properties>
</file>