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9" r:id="rId17"/>
    <p:sldId id="268" r:id="rId18"/>
    <p:sldId id="270" r:id="rId19"/>
    <p:sldId id="271" r:id="rId20"/>
    <p:sldId id="272" r:id="rId21"/>
    <p:sldId id="273" r:id="rId22"/>
    <p:sldId id="275" r:id="rId23"/>
    <p:sldId id="274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317" r:id="rId33"/>
    <p:sldId id="284" r:id="rId34"/>
    <p:sldId id="285" r:id="rId35"/>
    <p:sldId id="286" r:id="rId36"/>
    <p:sldId id="287" r:id="rId37"/>
    <p:sldId id="318" r:id="rId38"/>
    <p:sldId id="288" r:id="rId39"/>
    <p:sldId id="289" r:id="rId40"/>
    <p:sldId id="290" r:id="rId41"/>
    <p:sldId id="291" r:id="rId42"/>
    <p:sldId id="319" r:id="rId43"/>
    <p:sldId id="292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20" r:id="rId52"/>
    <p:sldId id="301" r:id="rId53"/>
    <p:sldId id="302" r:id="rId54"/>
    <p:sldId id="303" r:id="rId55"/>
    <p:sldId id="304" r:id="rId56"/>
    <p:sldId id="321" r:id="rId57"/>
    <p:sldId id="305" r:id="rId58"/>
    <p:sldId id="306" r:id="rId59"/>
    <p:sldId id="307" r:id="rId60"/>
    <p:sldId id="308" r:id="rId61"/>
    <p:sldId id="322" r:id="rId62"/>
    <p:sldId id="309" r:id="rId63"/>
    <p:sldId id="310" r:id="rId64"/>
    <p:sldId id="311" r:id="rId65"/>
    <p:sldId id="312" r:id="rId66"/>
    <p:sldId id="313" r:id="rId67"/>
    <p:sldId id="314" r:id="rId68"/>
    <p:sldId id="315" r:id="rId69"/>
    <p:sldId id="316" r:id="rId70"/>
  </p:sldIdLst>
  <p:sldSz cx="12192000" cy="6858000"/>
  <p:notesSz cx="6858000" cy="9144000"/>
  <p:embeddedFontLst>
    <p:embeddedFont>
      <p:font typeface="Sansa SmCon Pro Nor" panose="02000000000000000000" pitchFamily="2" charset="0"/>
      <p:regular r:id="rId71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9F6625-9EDB-6B4C-92F0-DB064FF1158E}" v="540" dt="2025-09-19T13:14:00.3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02"/>
    <p:restoredTop sz="94720"/>
  </p:normalViewPr>
  <p:slideViewPr>
    <p:cSldViewPr snapToGrid="0" showGuides="1">
      <p:cViewPr varScale="1">
        <p:scale>
          <a:sx n="130" d="100"/>
          <a:sy n="130" d="100"/>
        </p:scale>
        <p:origin x="1896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microsoft.com/office/2015/10/relationships/revisionInfo" Target="revisionInfo.xml"/><Relationship Id="rId7" Type="http://schemas.openxmlformats.org/officeDocument/2006/relationships/slide" Target="slides/slide3.xml"/><Relationship Id="rId71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A54612-B060-A758-0483-548DB2853A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1C52871-FB95-E00C-1834-5E0D64215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2AAE94-413F-391B-4B90-CA184DB39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9DE6-8AE2-EF4A-BA8B-07A7B7180644}" type="datetimeFigureOut">
              <a:rPr lang="nl-NL" smtClean="0"/>
              <a:t>24-09-2025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FA026BB-1C5F-FB45-72B0-F99A17CA7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AE8BABC-1D38-7F5B-B265-B360B368F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78C9B-AAAD-954E-9431-2DD37843CA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5232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2B8DF1-87E2-EB6A-55B9-8D9586B4F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E19E427-D116-5D4C-4FB6-5B83AC04B0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B53897-8D36-4B7B-7F07-7D2A6C3D4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9DE6-8AE2-EF4A-BA8B-07A7B7180644}" type="datetimeFigureOut">
              <a:rPr lang="nl-NL" smtClean="0"/>
              <a:t>24-09-2025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4C213D4-A1A3-EDD7-3928-77B1DC52D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D4A7FB0-C0D1-3FF2-7455-55DF54243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78C9B-AAAD-954E-9431-2DD37843CA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7695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12D0A30-CE89-02D9-771F-9CA8ACA283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53117EE-3C22-D50B-35CD-F2C80A10E4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E3B313C-3BB0-18B6-7EE8-E00B45FC3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9DE6-8AE2-EF4A-BA8B-07A7B7180644}" type="datetimeFigureOut">
              <a:rPr lang="nl-NL" smtClean="0"/>
              <a:t>24-09-2025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528205B-C3FC-A2FB-DCC0-7E27FA322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763E415-44C3-94A1-FC2D-1FB494360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78C9B-AAAD-954E-9431-2DD37843CA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3240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3CCDC2-4CC2-F719-EC61-EBCC7FC01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F9F2B0-05EE-6ADB-8E20-CCA7E91BF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8F72204-CFDC-6845-BB8F-248160A2F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9DE6-8AE2-EF4A-BA8B-07A7B7180644}" type="datetimeFigureOut">
              <a:rPr lang="nl-NL" smtClean="0"/>
              <a:t>24-09-2025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BBC992-2F5C-11EB-D5AA-9F26DFB0D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D72DDB0-26A1-FBFF-1CF1-DA5AD597D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78C9B-AAAD-954E-9431-2DD37843CA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614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60DDD1-7815-1D72-CFFB-0507469C3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32CA217-3C0C-6AB9-324B-1F4B42DDC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A1C9165-F410-6F7F-D157-5A7984B0C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9DE6-8AE2-EF4A-BA8B-07A7B7180644}" type="datetimeFigureOut">
              <a:rPr lang="nl-NL" smtClean="0"/>
              <a:t>24-09-2025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0FBDA74-E131-B75B-BCA3-A44915154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7CAABCD-24EE-EEC4-C096-0649C9381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78C9B-AAAD-954E-9431-2DD37843CA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4236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60093A-72D4-53E0-7796-C449346F2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831A2C-F911-7238-65C6-8DD10F3A5C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B6BD305-645E-3AAA-4E3F-29F8BEEA5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A2FA3A1-E5E8-19B0-4C20-8FAAADA55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9DE6-8AE2-EF4A-BA8B-07A7B7180644}" type="datetimeFigureOut">
              <a:rPr lang="nl-NL" smtClean="0"/>
              <a:t>24-09-2025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8CD1C21-9782-05F2-F4B9-7D8768ECD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F67C01F-9BCE-DD1B-7AB7-7F75CC512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78C9B-AAAD-954E-9431-2DD37843CA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9503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542DA9-C145-7033-A67E-01D01DD47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D00DA6E-EEC6-2404-12A2-3FB6AB974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DDF7557-B947-D803-3631-F2148D5545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24795C5-324F-AF28-99EC-4818AEAC0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7DCEB3F-34C8-C2DC-204D-DBF62D1A0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773F27A-585A-43F7-1C90-B0458C410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9DE6-8AE2-EF4A-BA8B-07A7B7180644}" type="datetimeFigureOut">
              <a:rPr lang="nl-NL" smtClean="0"/>
              <a:t>24-09-2025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72C4483-EAF6-8572-FEC4-1F1EB7913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0F05C8C-1AA9-259D-3ECD-063EF0FD3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78C9B-AAAD-954E-9431-2DD37843CA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5696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5E962D-E9C7-CD61-352D-5155D731A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98DA4CE-E43D-E73E-0871-1D79C7ABE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9DE6-8AE2-EF4A-BA8B-07A7B7180644}" type="datetimeFigureOut">
              <a:rPr lang="nl-NL" smtClean="0"/>
              <a:t>24-09-2025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2EDD08A-757E-A768-098B-0CC2FA55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880E3B5-F3FB-6162-38B1-7488BFF0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78C9B-AAAD-954E-9431-2DD37843CA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986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AF65D48-EED2-93B9-A45A-0B2153CAB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9DE6-8AE2-EF4A-BA8B-07A7B7180644}" type="datetimeFigureOut">
              <a:rPr lang="nl-NL" smtClean="0"/>
              <a:t>24-09-2025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ED1BBC8-4FED-E637-0BC2-3AC31DBFD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0E79BF5-CBC9-A4C2-F62F-1B63C172E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78C9B-AAAD-954E-9431-2DD37843CA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1060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89D6AB-4D8A-24EE-687A-1D5D60772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A1C91ED-3279-18A2-F138-D09FB0CE7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0C5594B-C1BA-ED18-D42C-90D8C7A93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877666A-49B1-C698-6CE4-626B84423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9DE6-8AE2-EF4A-BA8B-07A7B7180644}" type="datetimeFigureOut">
              <a:rPr lang="nl-NL" smtClean="0"/>
              <a:t>24-09-2025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6F730A-D458-7FDE-3B89-225A3C64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7B5489B-C5C9-961B-B411-00AA19A5D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78C9B-AAAD-954E-9431-2DD37843CA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2953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69151E-FF68-C8FB-B1D8-44AB78093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3323FA1-4429-914B-10CA-48AFBA72C4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D65C4D4-982D-C129-1C2A-1BB0AEA38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4EB7264-668F-13B9-E439-6C45DEFD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9DE6-8AE2-EF4A-BA8B-07A7B7180644}" type="datetimeFigureOut">
              <a:rPr lang="nl-NL" smtClean="0"/>
              <a:t>24-09-2025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94EC009-1C17-2B1E-A1CD-FB7006C4F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6F31EEF-733B-8465-6CFA-FD64D5363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78C9B-AAAD-954E-9431-2DD37843CA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455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ED3C2DA-23AD-A2E1-B7FF-C2B73D583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AAAE334-30C4-D6BC-A50F-7508594BA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DCF6620-7AA5-0332-7918-6DFDEF5D50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1C9DE6-8AE2-EF4A-BA8B-07A7B7180644}" type="datetimeFigureOut">
              <a:rPr lang="nl-NL" smtClean="0"/>
              <a:t>24-09-2025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27CE09F-8CC2-1DA5-991B-8486AD6065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8F4C2E-E58A-A5DC-36FA-9C730D85CE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978C9B-AAAD-954E-9431-2DD37843CA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615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7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1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2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2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7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2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23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25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25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7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27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27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7.em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C54DB50-06DF-AAA9-3CA0-6BC3C364A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04" y="-1903444"/>
            <a:ext cx="11033760" cy="8278336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4192D11-609A-A2A2-A995-7BB18B3F0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1" y="495300"/>
            <a:ext cx="1798864" cy="32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35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CC2B14-CA3D-ACE7-AEF3-9BC848B00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9C1A4B78-E271-5B63-595D-F05C73228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AA5C197-C8E0-62BE-6CE3-892127D332A1}"/>
              </a:ext>
            </a:extLst>
          </p:cNvPr>
          <p:cNvSpPr txBox="1"/>
          <p:nvPr/>
        </p:nvSpPr>
        <p:spPr>
          <a:xfrm>
            <a:off x="2345136" y="2644170"/>
            <a:ext cx="7501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Wat is jullie</a:t>
            </a:r>
          </a:p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onderwijsvisie?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A2BFC20-C0C5-3ADA-322E-ED9CD13A0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252" y="708660"/>
            <a:ext cx="717496" cy="55372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539AF55-1525-1F6A-29A2-6293D5157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5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16C98E-7915-CB2D-2BEE-205D3B789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689276B4-D592-52C6-BE63-5D5F5E6C8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DB09E70-41F7-087E-0D60-A282E6276ECC}"/>
              </a:ext>
            </a:extLst>
          </p:cNvPr>
          <p:cNvSpPr txBox="1"/>
          <p:nvPr/>
        </p:nvSpPr>
        <p:spPr>
          <a:xfrm>
            <a:off x="2636843" y="2151726"/>
            <a:ext cx="59530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40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Is de pedagogische visie achter het onderwijs meer leraar- of meer </a:t>
            </a:r>
            <a:r>
              <a:rPr lang="nl-NL" sz="4000" b="1" dirty="0" err="1">
                <a:solidFill>
                  <a:schemeClr val="accent1"/>
                </a:solidFill>
                <a:latin typeface="Sansa SmCon Pro Nor" panose="02000000000000000000" pitchFamily="2" charset="0"/>
              </a:rPr>
              <a:t>leerlinggestuurd</a:t>
            </a:r>
            <a:r>
              <a:rPr lang="nl-NL" sz="40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?</a:t>
            </a:r>
          </a:p>
        </p:txBody>
      </p:sp>
      <p:pic>
        <p:nvPicPr>
          <p:cNvPr id="3" name="Afbeelding 2" descr="Afbeelding met tekst, schermopname, menu, Parallel&#10;&#10;Door AI gegenereerde inhoud is mogelijk onjuist.">
            <a:extLst>
              <a:ext uri="{FF2B5EF4-FFF2-40B4-BE49-F238E27FC236}">
                <a16:creationId xmlns:a16="http://schemas.microsoft.com/office/drawing/2014/main" id="{A72C64F7-F4FF-7542-3B66-F32680823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5686" y="1037086"/>
            <a:ext cx="1079427" cy="478382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8F0014C-45F7-2BF9-D900-E848995EE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252" y="708660"/>
            <a:ext cx="717496" cy="55372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1EA12DB-8EA7-ECE1-F058-DF37F8274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25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661C46-0F40-B5F3-E40D-4CCF72AF3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D2B28009-3203-B19A-DF9F-22544B6BE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0B4E1B0-BA8A-B6E3-74D7-AE844E807F7E}"/>
              </a:ext>
            </a:extLst>
          </p:cNvPr>
          <p:cNvSpPr txBox="1"/>
          <p:nvPr/>
        </p:nvSpPr>
        <p:spPr>
          <a:xfrm>
            <a:off x="2057400" y="1843950"/>
            <a:ext cx="65324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40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Ligt het curriculum vast (statische inhoud) of sluit het meer aan bij de behoeften van de leerling (adaptieve inhoud)?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DADF5AB-CE29-657E-BC75-D3EF1371FE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666607" y="1037086"/>
            <a:ext cx="1077585" cy="478382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8C1052E-FE62-C962-44D2-01E9E583D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252" y="708660"/>
            <a:ext cx="717496" cy="55372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E55F864-C4B2-410C-3DB7-D06EA70D5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99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712E95-5F31-9880-B806-33BBADC72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5EC920F2-D115-DF95-85A2-4CCF8352C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E0475A5-AD05-3036-EF40-707434ABAEDC}"/>
              </a:ext>
            </a:extLst>
          </p:cNvPr>
          <p:cNvSpPr txBox="1"/>
          <p:nvPr/>
        </p:nvSpPr>
        <p:spPr>
          <a:xfrm>
            <a:off x="2057400" y="2151727"/>
            <a:ext cx="653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40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Vindt het leren altijd plaats in de klas, of is er ook onderwijs buiten de deur, online of thuis?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6D20DCF-CE38-E0BD-FF80-D472E2040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666607" y="1037088"/>
            <a:ext cx="1077585" cy="4783824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1642FF2-6079-65AD-9513-9EAF190DD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252" y="708660"/>
            <a:ext cx="717496" cy="55372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661DDA7-2B3A-585C-5BAA-ACE6BC9D6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10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3AA7F3-9836-BA3A-C0BA-A21002C1B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6961A24E-F536-4AC9-0963-012F9FBAA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048A099-0299-560A-4F68-23DCE1174C55}"/>
              </a:ext>
            </a:extLst>
          </p:cNvPr>
          <p:cNvSpPr txBox="1"/>
          <p:nvPr/>
        </p:nvSpPr>
        <p:spPr>
          <a:xfrm>
            <a:off x="3737610" y="2459504"/>
            <a:ext cx="48522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40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Vindt het leren altijd offline plaats, of ook online?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A7D14AD-CDE6-F209-FA34-7EE6E525C6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666607" y="1049333"/>
            <a:ext cx="1077585" cy="4759333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63712B2-8D95-F496-904B-584F35021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252" y="708660"/>
            <a:ext cx="717496" cy="55372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B89B9D9-37DD-CB84-1816-97524BA4C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9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ABCED9-83B0-D107-266A-90CEC8A5B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A4904243-BCBD-2C78-0091-7353B4335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A2D7137-9CC0-9A4F-AC51-9A1F5CF60902}"/>
              </a:ext>
            </a:extLst>
          </p:cNvPr>
          <p:cNvSpPr txBox="1"/>
          <p:nvPr/>
        </p:nvSpPr>
        <p:spPr>
          <a:xfrm>
            <a:off x="2171700" y="2151726"/>
            <a:ext cx="64181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Stelt de school het rooster voor alle leerlingen vooraf vast, of hebben leerlingen inbreng in hoe hun rooster eruitziet of hoe laat ze op school komen?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C49BB7F-DE6F-69F1-E5E9-374DE94EBA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666607" y="1049333"/>
            <a:ext cx="1077584" cy="4759333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315F2A9-5140-5132-0E85-F409592CB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252" y="708660"/>
            <a:ext cx="717496" cy="55372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61488BA-47DE-5517-FA0B-2363EE3EC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53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0FB108-4324-5069-0099-5A1AF9782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FD03CA31-FF8A-8A9E-ABC5-4D5FE249F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AE328EB-8712-DFAE-9345-CE798397AF11}"/>
              </a:ext>
            </a:extLst>
          </p:cNvPr>
          <p:cNvSpPr txBox="1"/>
          <p:nvPr/>
        </p:nvSpPr>
        <p:spPr>
          <a:xfrm>
            <a:off x="2447809" y="1836340"/>
            <a:ext cx="61420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40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Krijgen alle leerlingen tegelijk onderwijs (synchroon) of op verschillende momenten (asynchroon)?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D6CC65C-9BC4-4990-CDCC-5D604592F7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669365" y="1049333"/>
            <a:ext cx="1072068" cy="4759333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B290FBC-AF95-B269-807B-61819AA01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252" y="708660"/>
            <a:ext cx="717496" cy="55372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6FE24CA-C2B2-AFB2-110B-D27144CBE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02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07EA3B-BE0F-ACD5-34B1-34FCEADCB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E5F833FD-327D-8E8F-4FED-39F196077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046364C-50F4-B602-7429-F34547736FC8}"/>
              </a:ext>
            </a:extLst>
          </p:cNvPr>
          <p:cNvSpPr txBox="1"/>
          <p:nvPr/>
        </p:nvSpPr>
        <p:spPr>
          <a:xfrm>
            <a:off x="2704289" y="1905506"/>
            <a:ext cx="58855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Zitten leerlingen per leerjaar bij elkaar, of verschilt de groepssamenstelling doordat de leerlingen bijvoorbeeld per vak op niveau worden ingedeeld?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C62DBB1-22E7-EB7D-090A-E0F71D922E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669365" y="1049333"/>
            <a:ext cx="1072068" cy="475933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68C8FE4-A2DA-5093-05DD-8B8B5EFD9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252" y="708660"/>
            <a:ext cx="717496" cy="55372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3F9DD74-2E8E-EC88-A363-61E10B78CF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55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B7B586-B226-E60D-9043-A3D394F62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1AE0B101-099A-C86C-1A54-5C8675913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7B242A4-2AA9-ADC9-6DD8-4579B2623065}"/>
              </a:ext>
            </a:extLst>
          </p:cNvPr>
          <p:cNvSpPr txBox="1"/>
          <p:nvPr/>
        </p:nvSpPr>
        <p:spPr>
          <a:xfrm>
            <a:off x="2345136" y="2644170"/>
            <a:ext cx="7501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Overleg, en bepaal waar de schuifjes moeten staan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6B758A8-ED5C-276A-7DEE-684934FB9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252" y="708660"/>
            <a:ext cx="717496" cy="55372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DC5B23E-141D-A90E-93F8-E270AB3631CD}"/>
              </a:ext>
            </a:extLst>
          </p:cNvPr>
          <p:cNvSpPr txBox="1"/>
          <p:nvPr/>
        </p:nvSpPr>
        <p:spPr>
          <a:xfrm>
            <a:off x="3459805" y="4522500"/>
            <a:ext cx="527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1"/>
                </a:solidFill>
                <a:latin typeface="Sansa SmCon Pro Nor" panose="02000000000000000000" pitchFamily="2" charset="0"/>
              </a:rPr>
              <a:t>Je hebt daar 5 minuten de tijd voor. 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A57EB65C-EC42-BF44-2203-3D85B5322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548" y="4620155"/>
            <a:ext cx="111502" cy="17402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3F0361F-7162-110A-895F-4C1BCB66E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34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3B50035B-6978-48A8-738A-ED3B053D0D0F}"/>
              </a:ext>
            </a:extLst>
          </p:cNvPr>
          <p:cNvSpPr/>
          <p:nvPr/>
        </p:nvSpPr>
        <p:spPr>
          <a:xfrm>
            <a:off x="0" y="-149901"/>
            <a:ext cx="12192000" cy="7403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tekst, schermopname, nummer&#10;&#10;Door AI gegenereerde inhoud is mogelijk onjuist.">
            <a:extLst>
              <a:ext uri="{FF2B5EF4-FFF2-40B4-BE49-F238E27FC236}">
                <a16:creationId xmlns:a16="http://schemas.microsoft.com/office/drawing/2014/main" id="{72AEB017-BDA5-58DC-D36A-B8A5E94E1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9901"/>
            <a:ext cx="10476168" cy="7403745"/>
          </a:xfrm>
          <a:prstGeom prst="rect">
            <a:avLst/>
          </a:prstGeom>
        </p:spPr>
      </p:pic>
      <p:sp>
        <p:nvSpPr>
          <p:cNvPr id="8" name="Oval 3">
            <a:extLst>
              <a:ext uri="{FF2B5EF4-FFF2-40B4-BE49-F238E27FC236}">
                <a16:creationId xmlns:a16="http://schemas.microsoft.com/office/drawing/2014/main" id="{16721655-152C-6338-DC58-384D22A32648}"/>
              </a:ext>
            </a:extLst>
          </p:cNvPr>
          <p:cNvSpPr/>
          <p:nvPr/>
        </p:nvSpPr>
        <p:spPr>
          <a:xfrm>
            <a:off x="10640188" y="680168"/>
            <a:ext cx="1104934" cy="1104934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3">
            <a:extLst>
              <a:ext uri="{FF2B5EF4-FFF2-40B4-BE49-F238E27FC236}">
                <a16:creationId xmlns:a16="http://schemas.microsoft.com/office/drawing/2014/main" id="{0ED70DD4-3519-2D5F-F8BB-082E502D1D03}"/>
              </a:ext>
            </a:extLst>
          </p:cNvPr>
          <p:cNvSpPr/>
          <p:nvPr/>
        </p:nvSpPr>
        <p:spPr>
          <a:xfrm>
            <a:off x="10708845" y="748825"/>
            <a:ext cx="967619" cy="967619"/>
          </a:xfrm>
          <a:prstGeom prst="ellipse">
            <a:avLst/>
          </a:prstGeom>
          <a:gradFill>
            <a:gsLst>
              <a:gs pos="0">
                <a:schemeClr val="tx1"/>
              </a:gs>
              <a:gs pos="48000">
                <a:schemeClr val="accent1"/>
              </a:gs>
            </a:gsLst>
            <a:path path="circle">
              <a:fillToRect l="100000" t="100000"/>
            </a:path>
          </a:gra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77039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3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3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vuurwerk&#10;&#10;Door AI gegenereerde inhoud is mogelijk onjuist.">
            <a:extLst>
              <a:ext uri="{FF2B5EF4-FFF2-40B4-BE49-F238E27FC236}">
                <a16:creationId xmlns:a16="http://schemas.microsoft.com/office/drawing/2014/main" id="{F707021E-F523-B58A-19EC-817CDF2F7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2000"/>
          </a:blip>
          <a:srcRect/>
          <a:stretch>
            <a:fillRect/>
          </a:stretch>
        </p:blipFill>
        <p:spPr>
          <a:xfrm>
            <a:off x="-980440" y="-1798955"/>
            <a:ext cx="14203680" cy="10652760"/>
          </a:xfrm>
          <a:prstGeom prst="rect">
            <a:avLst/>
          </a:prstGeom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B0F80D8B-1843-2D7C-A930-2234E6E32933}"/>
              </a:ext>
            </a:extLst>
          </p:cNvPr>
          <p:cNvSpPr/>
          <p:nvPr/>
        </p:nvSpPr>
        <p:spPr>
          <a:xfrm>
            <a:off x="3072765" y="405764"/>
            <a:ext cx="6046470" cy="60464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9050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1F52116-1BAB-C0DF-2795-34B7200BCBB5}"/>
              </a:ext>
            </a:extLst>
          </p:cNvPr>
          <p:cNvSpPr txBox="1"/>
          <p:nvPr/>
        </p:nvSpPr>
        <p:spPr>
          <a:xfrm>
            <a:off x="3459805" y="2644170"/>
            <a:ext cx="52723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Welkom in deze tijdmachine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067F524-5284-B9CC-252A-0EA180F88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744" y="-753256"/>
            <a:ext cx="8364511" cy="836451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C4CFA8C-442A-9AE4-897B-41BB03731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8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C9D1F-9D57-CFDB-61C0-17707F478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25C41191-90CE-6CE4-F199-B300934D3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AFA365D-460D-DB8B-5D10-42BBE617CD86}"/>
              </a:ext>
            </a:extLst>
          </p:cNvPr>
          <p:cNvSpPr txBox="1"/>
          <p:nvPr/>
        </p:nvSpPr>
        <p:spPr>
          <a:xfrm>
            <a:off x="2345136" y="3013501"/>
            <a:ext cx="750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Alles ingeregeld?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34C5E9C-0532-42ED-CAD8-86B695C16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252" y="708660"/>
            <a:ext cx="717496" cy="55372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92C07F1-08F3-EFAD-7833-EF52BFB32D6B}"/>
              </a:ext>
            </a:extLst>
          </p:cNvPr>
          <p:cNvSpPr txBox="1"/>
          <p:nvPr/>
        </p:nvSpPr>
        <p:spPr>
          <a:xfrm>
            <a:off x="3459805" y="2395778"/>
            <a:ext cx="527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1"/>
                </a:solidFill>
                <a:latin typeface="Sansa SmCon Pro Nor" panose="02000000000000000000" pitchFamily="2" charset="0"/>
              </a:rPr>
              <a:t>De tijd is om!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BFEAFFB-5334-FD5E-FE97-5389FBB43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80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482D49-6DFD-4AE0-8FF2-82ABFA52B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06C0648A-CCD8-AD43-7EF7-F127978AD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C65A9D5-1F2C-AAE4-1A30-03A3A1A5E243}"/>
              </a:ext>
            </a:extLst>
          </p:cNvPr>
          <p:cNvSpPr txBox="1"/>
          <p:nvPr/>
        </p:nvSpPr>
        <p:spPr>
          <a:xfrm>
            <a:off x="2504839" y="2274838"/>
            <a:ext cx="71823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Hoe denkt jouw personage over AI?</a:t>
            </a:r>
          </a:p>
          <a:p>
            <a:pPr algn="ctr"/>
            <a:r>
              <a:rPr lang="nl-NL" sz="3600" dirty="0">
                <a:solidFill>
                  <a:schemeClr val="accent1"/>
                </a:solidFill>
                <a:latin typeface="Sansa SmCon Pro Nor" panose="02000000000000000000" pitchFamily="2" charset="0"/>
              </a:rPr>
              <a:t>Schrijf een korte memo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2A5A39F-D040-3BC3-44F0-130114A4EA92}"/>
              </a:ext>
            </a:extLst>
          </p:cNvPr>
          <p:cNvSpPr txBox="1"/>
          <p:nvPr/>
        </p:nvSpPr>
        <p:spPr>
          <a:xfrm>
            <a:off x="3459805" y="4659564"/>
            <a:ext cx="527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1"/>
                </a:solidFill>
                <a:latin typeface="Sansa SmCon Pro Nor" panose="02000000000000000000" pitchFamily="2" charset="0"/>
              </a:rPr>
              <a:t>Je hebt daar 2 minuten de tijd voor.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9EED66B-B404-191D-BF13-0B3768139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548" y="4754118"/>
            <a:ext cx="111502" cy="174022"/>
          </a:xfrm>
          <a:prstGeom prst="rect">
            <a:avLst/>
          </a:prstGeom>
        </p:spPr>
      </p:pic>
      <p:sp>
        <p:nvSpPr>
          <p:cNvPr id="5" name="Oval 3">
            <a:extLst>
              <a:ext uri="{FF2B5EF4-FFF2-40B4-BE49-F238E27FC236}">
                <a16:creationId xmlns:a16="http://schemas.microsoft.com/office/drawing/2014/main" id="{8A5E3A49-996D-3235-304C-6319D330BD1B}"/>
              </a:ext>
            </a:extLst>
          </p:cNvPr>
          <p:cNvSpPr/>
          <p:nvPr/>
        </p:nvSpPr>
        <p:spPr>
          <a:xfrm>
            <a:off x="5543533" y="5202294"/>
            <a:ext cx="1104934" cy="1104934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3">
            <a:extLst>
              <a:ext uri="{FF2B5EF4-FFF2-40B4-BE49-F238E27FC236}">
                <a16:creationId xmlns:a16="http://schemas.microsoft.com/office/drawing/2014/main" id="{366BA434-EE84-F8D5-178F-D329BA595136}"/>
              </a:ext>
            </a:extLst>
          </p:cNvPr>
          <p:cNvSpPr/>
          <p:nvPr/>
        </p:nvSpPr>
        <p:spPr>
          <a:xfrm>
            <a:off x="5612190" y="5270951"/>
            <a:ext cx="967619" cy="967619"/>
          </a:xfrm>
          <a:prstGeom prst="ellipse">
            <a:avLst/>
          </a:prstGeom>
          <a:gradFill>
            <a:gsLst>
              <a:gs pos="0">
                <a:schemeClr val="tx1"/>
              </a:gs>
              <a:gs pos="48000">
                <a:schemeClr val="accent1"/>
              </a:gs>
            </a:gsLst>
            <a:path path="circle">
              <a:fillToRect l="100000" t="100000"/>
            </a:path>
          </a:gra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C71B68B-FD44-5D61-C526-4EC0F5D0F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7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12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52E12E-F1C3-AB6A-0EAC-0AD2B55BF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390BC18D-F390-9623-A1C0-042CA8E48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A24D243-E913-E0DD-D2EC-944B855C44F1}"/>
              </a:ext>
            </a:extLst>
          </p:cNvPr>
          <p:cNvSpPr txBox="1"/>
          <p:nvPr/>
        </p:nvSpPr>
        <p:spPr>
          <a:xfrm>
            <a:off x="1787067" y="2271314"/>
            <a:ext cx="86178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Hoe zien jullie de rol van AI in jullie werk- en leerlandschap, nu en in de nabije toekomst?</a:t>
            </a:r>
            <a:endParaRPr lang="nl-NL" sz="3600" dirty="0">
              <a:solidFill>
                <a:schemeClr val="accent1"/>
              </a:solidFill>
              <a:latin typeface="Sansa SmCon Pro Nor" panose="02000000000000000000" pitchFamily="2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B9D3FE6-7DAE-9A8C-83C7-F78682C02816}"/>
              </a:ext>
            </a:extLst>
          </p:cNvPr>
          <p:cNvSpPr txBox="1"/>
          <p:nvPr/>
        </p:nvSpPr>
        <p:spPr>
          <a:xfrm>
            <a:off x="3459805" y="4659564"/>
            <a:ext cx="527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1"/>
                </a:solidFill>
                <a:latin typeface="Sansa SmCon Pro Nor" panose="02000000000000000000" pitchFamily="2" charset="0"/>
              </a:rPr>
              <a:t>Je hebt daar 5 minuten de tijd voor.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A7BEAAD-C760-6A1C-7A12-146B4E880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548" y="4754118"/>
            <a:ext cx="111502" cy="174022"/>
          </a:xfrm>
          <a:prstGeom prst="rect">
            <a:avLst/>
          </a:prstGeom>
        </p:spPr>
      </p:pic>
      <p:sp>
        <p:nvSpPr>
          <p:cNvPr id="5" name="Oval 3">
            <a:extLst>
              <a:ext uri="{FF2B5EF4-FFF2-40B4-BE49-F238E27FC236}">
                <a16:creationId xmlns:a16="http://schemas.microsoft.com/office/drawing/2014/main" id="{776047FE-0C29-AFAA-34E5-A7988F925C0E}"/>
              </a:ext>
            </a:extLst>
          </p:cNvPr>
          <p:cNvSpPr/>
          <p:nvPr/>
        </p:nvSpPr>
        <p:spPr>
          <a:xfrm>
            <a:off x="5543533" y="5202294"/>
            <a:ext cx="1104934" cy="1104934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3">
            <a:extLst>
              <a:ext uri="{FF2B5EF4-FFF2-40B4-BE49-F238E27FC236}">
                <a16:creationId xmlns:a16="http://schemas.microsoft.com/office/drawing/2014/main" id="{C5597A8E-B452-0F21-31B7-4AD78A557CBC}"/>
              </a:ext>
            </a:extLst>
          </p:cNvPr>
          <p:cNvSpPr/>
          <p:nvPr/>
        </p:nvSpPr>
        <p:spPr>
          <a:xfrm>
            <a:off x="5612190" y="5270951"/>
            <a:ext cx="967619" cy="967619"/>
          </a:xfrm>
          <a:prstGeom prst="ellipse">
            <a:avLst/>
          </a:prstGeom>
          <a:gradFill>
            <a:gsLst>
              <a:gs pos="0">
                <a:schemeClr val="tx1"/>
              </a:gs>
              <a:gs pos="48000">
                <a:schemeClr val="accent1"/>
              </a:gs>
            </a:gsLst>
            <a:path path="circle">
              <a:fillToRect l="100000" t="100000"/>
            </a:path>
          </a:gra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264936A-7A76-42BD-D8BE-595851B03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1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3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3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C9BF59-76A0-7034-CB13-195A6E628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41BA8638-C1D2-13D5-ACCE-D8E280B84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1DD5299-002D-E2DA-0EC2-D17E86889D4D}"/>
              </a:ext>
            </a:extLst>
          </p:cNvPr>
          <p:cNvSpPr txBox="1"/>
          <p:nvPr/>
        </p:nvSpPr>
        <p:spPr>
          <a:xfrm>
            <a:off x="1787067" y="3013501"/>
            <a:ext cx="8617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De tijd is om</a:t>
            </a:r>
            <a:endParaRPr lang="nl-NL" sz="3600" dirty="0">
              <a:solidFill>
                <a:schemeClr val="accent1"/>
              </a:solidFill>
              <a:latin typeface="Sansa SmCon Pro Nor" panose="02000000000000000000" pitchFamily="2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75E4AFA-F5CC-365E-687A-53BCB4A72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701" y="2118137"/>
            <a:ext cx="436597" cy="6814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1933271-57C1-EA33-0FB2-11A3EFF0E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50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vuurwerk&#10;&#10;Door AI gegenereerde inhoud is mogelijk onjuist.">
            <a:extLst>
              <a:ext uri="{FF2B5EF4-FFF2-40B4-BE49-F238E27FC236}">
                <a16:creationId xmlns:a16="http://schemas.microsoft.com/office/drawing/2014/main" id="{BA84D4A4-7AFD-03C7-1148-CC0281811BF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2000"/>
          </a:blip>
          <a:srcRect/>
          <a:stretch>
            <a:fillRect/>
          </a:stretch>
        </p:blipFill>
        <p:spPr>
          <a:xfrm>
            <a:off x="-1005840" y="-1897380"/>
            <a:ext cx="14203680" cy="10652760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D3180708-3466-FA4E-6F14-19C540505195}"/>
              </a:ext>
            </a:extLst>
          </p:cNvPr>
          <p:cNvSpPr/>
          <p:nvPr/>
        </p:nvSpPr>
        <p:spPr>
          <a:xfrm>
            <a:off x="3072765" y="405764"/>
            <a:ext cx="6046470" cy="60464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9050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2C67F72-C4ED-1335-62D3-ABC69389C9C1}"/>
              </a:ext>
            </a:extLst>
          </p:cNvPr>
          <p:cNvSpPr txBox="1"/>
          <p:nvPr/>
        </p:nvSpPr>
        <p:spPr>
          <a:xfrm>
            <a:off x="3459805" y="2968530"/>
            <a:ext cx="5272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Tijdsprong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A6F10FB-EE04-0595-1D0E-B72864976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744" y="-753256"/>
            <a:ext cx="8364511" cy="836451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5903709-A44F-566A-DCB7-40040102F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3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A62BC9-3A09-48D0-F057-C02902FC5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F22E15E5-90C5-54DF-B9B8-E8922C49AB4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  <a:noFill/>
          <a:effectLst/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D22FF0C-BEB3-A968-7415-8CF46FDF1518}"/>
              </a:ext>
            </a:extLst>
          </p:cNvPr>
          <p:cNvSpPr txBox="1"/>
          <p:nvPr/>
        </p:nvSpPr>
        <p:spPr>
          <a:xfrm>
            <a:off x="2345136" y="3013501"/>
            <a:ext cx="750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Uitleg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AD6B0BA-1773-7099-40D2-D37868D2C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86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4C7ADE-8F59-8083-C39F-1895218CF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A339D725-E15C-0EA8-3A0D-B8D388F51A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  <a:noFill/>
          <a:effectLst/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4D2112A-A0E2-4E76-DE7B-604C1B219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469" y="1910903"/>
            <a:ext cx="3367061" cy="3036194"/>
          </a:xfrm>
          <a:prstGeom prst="rect">
            <a:avLst/>
          </a:prstGeom>
          <a:effectLst/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E82A406-A910-C8B8-E0DC-4CB226E6A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45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F5B1E9-5151-B8BE-0288-5D7EC0982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2D206067-409D-1690-5214-834DDE6932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  <a:noFill/>
          <a:effectLst/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1973600-AAAD-27C8-1DB2-FC8A00A9E5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40613" y="399097"/>
            <a:ext cx="4310774" cy="6081529"/>
          </a:xfrm>
          <a:prstGeom prst="rect">
            <a:avLst/>
          </a:prstGeom>
          <a:effectLst>
            <a:outerShdw blurRad="635000" sx="90000" sy="90000" algn="ctr" rotWithShape="0">
              <a:prstClr val="black">
                <a:alpha val="30035"/>
              </a:prstClr>
            </a:outerShdw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D76C0CF-FB9D-7FAC-C165-38ECB9DF4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26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FF3400-3C8E-7A2F-0C84-F0CA6E5C4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AEF09412-4130-E926-FDFF-D635912D9B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  <a:noFill/>
          <a:effectLst/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9DE69BD-79CE-1CDF-D4E3-62EE6D1AD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633" y="619430"/>
            <a:ext cx="1610714" cy="1452436"/>
          </a:xfrm>
          <a:prstGeom prst="rect">
            <a:avLst/>
          </a:prstGeom>
          <a:effectLst/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3F907A7-AE29-9344-D871-A39B008D5984}"/>
              </a:ext>
            </a:extLst>
          </p:cNvPr>
          <p:cNvSpPr txBox="1"/>
          <p:nvPr/>
        </p:nvSpPr>
        <p:spPr>
          <a:xfrm>
            <a:off x="2345136" y="2644170"/>
            <a:ext cx="7501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Schrijf de kansen en uitdagingen op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6E9DA9A-34D4-8A21-2926-84ECC5ABB45F}"/>
              </a:ext>
            </a:extLst>
          </p:cNvPr>
          <p:cNvSpPr txBox="1"/>
          <p:nvPr/>
        </p:nvSpPr>
        <p:spPr>
          <a:xfrm>
            <a:off x="3459805" y="4659564"/>
            <a:ext cx="527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1"/>
                </a:solidFill>
                <a:latin typeface="Sansa SmCon Pro Nor" panose="02000000000000000000" pitchFamily="2" charset="0"/>
              </a:rPr>
              <a:t>Je hebt daar 1 minuut de tijd voor.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D3CC30E-EFD2-2BD1-A4EA-950F1721D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548" y="4754118"/>
            <a:ext cx="111502" cy="174022"/>
          </a:xfrm>
          <a:prstGeom prst="rect">
            <a:avLst/>
          </a:prstGeom>
        </p:spPr>
      </p:pic>
      <p:sp>
        <p:nvSpPr>
          <p:cNvPr id="7" name="Oval 3">
            <a:extLst>
              <a:ext uri="{FF2B5EF4-FFF2-40B4-BE49-F238E27FC236}">
                <a16:creationId xmlns:a16="http://schemas.microsoft.com/office/drawing/2014/main" id="{5C157383-BE17-B8CA-DFB7-8AD5C0798A31}"/>
              </a:ext>
            </a:extLst>
          </p:cNvPr>
          <p:cNvSpPr/>
          <p:nvPr/>
        </p:nvSpPr>
        <p:spPr>
          <a:xfrm>
            <a:off x="5543533" y="5202294"/>
            <a:ext cx="1104934" cy="1104934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3">
            <a:extLst>
              <a:ext uri="{FF2B5EF4-FFF2-40B4-BE49-F238E27FC236}">
                <a16:creationId xmlns:a16="http://schemas.microsoft.com/office/drawing/2014/main" id="{59C2E687-ACFA-E56B-E558-397902B5EB66}"/>
              </a:ext>
            </a:extLst>
          </p:cNvPr>
          <p:cNvSpPr/>
          <p:nvPr/>
        </p:nvSpPr>
        <p:spPr>
          <a:xfrm>
            <a:off x="5612190" y="5270951"/>
            <a:ext cx="967619" cy="967619"/>
          </a:xfrm>
          <a:prstGeom prst="ellipse">
            <a:avLst/>
          </a:prstGeom>
          <a:gradFill>
            <a:gsLst>
              <a:gs pos="0">
                <a:schemeClr val="tx1"/>
              </a:gs>
              <a:gs pos="48000">
                <a:schemeClr val="accent1"/>
              </a:gs>
            </a:gsLst>
            <a:path path="circle">
              <a:fillToRect l="100000" t="100000"/>
            </a:path>
          </a:gra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BABC97A-695E-CB6A-E4FD-721380176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6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6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4A952D-C2D1-D60E-A3BE-BC83B1783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BCC04728-5C72-62E3-5A0E-A434CA4FB42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  <a:noFill/>
          <a:effectLst/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DF3C428-00A6-F41A-AA8D-749FCA4A0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633" y="619430"/>
            <a:ext cx="1610714" cy="1452436"/>
          </a:xfrm>
          <a:prstGeom prst="rect">
            <a:avLst/>
          </a:prstGeom>
          <a:effectLst/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F0CDA416-AFD7-F2EE-7AE0-33376CB3ACBF}"/>
              </a:ext>
            </a:extLst>
          </p:cNvPr>
          <p:cNvSpPr txBox="1"/>
          <p:nvPr/>
        </p:nvSpPr>
        <p:spPr>
          <a:xfrm>
            <a:off x="2345136" y="2644170"/>
            <a:ext cx="7501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Bespreek de </a:t>
            </a:r>
            <a:b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</a:br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AI-bouwsteen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E902ADD-E4B5-0458-6543-1DD44CE99DAB}"/>
              </a:ext>
            </a:extLst>
          </p:cNvPr>
          <p:cNvSpPr txBox="1"/>
          <p:nvPr/>
        </p:nvSpPr>
        <p:spPr>
          <a:xfrm>
            <a:off x="3459805" y="4659564"/>
            <a:ext cx="527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1"/>
                </a:solidFill>
                <a:latin typeface="Sansa SmCon Pro Nor" panose="02000000000000000000" pitchFamily="2" charset="0"/>
              </a:rPr>
              <a:t>Je hebt daar 8 minuten de tijd voor.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2D6B6D5-0AAE-EE47-39BC-487729825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548" y="4754118"/>
            <a:ext cx="111502" cy="174022"/>
          </a:xfrm>
          <a:prstGeom prst="rect">
            <a:avLst/>
          </a:prstGeom>
        </p:spPr>
      </p:pic>
      <p:sp>
        <p:nvSpPr>
          <p:cNvPr id="7" name="Oval 3">
            <a:extLst>
              <a:ext uri="{FF2B5EF4-FFF2-40B4-BE49-F238E27FC236}">
                <a16:creationId xmlns:a16="http://schemas.microsoft.com/office/drawing/2014/main" id="{F1CA7454-B435-9312-9F85-9FC82D91B859}"/>
              </a:ext>
            </a:extLst>
          </p:cNvPr>
          <p:cNvSpPr/>
          <p:nvPr/>
        </p:nvSpPr>
        <p:spPr>
          <a:xfrm>
            <a:off x="5543533" y="5202294"/>
            <a:ext cx="1104934" cy="1104934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3">
            <a:extLst>
              <a:ext uri="{FF2B5EF4-FFF2-40B4-BE49-F238E27FC236}">
                <a16:creationId xmlns:a16="http://schemas.microsoft.com/office/drawing/2014/main" id="{3350585B-DBD7-4B65-D54E-2158D87F6FA0}"/>
              </a:ext>
            </a:extLst>
          </p:cNvPr>
          <p:cNvSpPr/>
          <p:nvPr/>
        </p:nvSpPr>
        <p:spPr>
          <a:xfrm>
            <a:off x="5612190" y="5270951"/>
            <a:ext cx="967619" cy="967619"/>
          </a:xfrm>
          <a:prstGeom prst="ellipse">
            <a:avLst/>
          </a:prstGeom>
          <a:gradFill>
            <a:gsLst>
              <a:gs pos="0">
                <a:schemeClr val="tx1"/>
              </a:gs>
              <a:gs pos="48000">
                <a:schemeClr val="accent1"/>
              </a:gs>
            </a:gsLst>
            <a:path path="circle">
              <a:fillToRect l="100000" t="100000"/>
            </a:path>
          </a:gra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8939B8C-718E-8FB5-F98A-CD2703AB6F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6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48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7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48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7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020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545E205E-AA84-F122-6829-4CF083F94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4D4AF01-21DA-8FC2-1B49-8F232B1AA7C9}"/>
              </a:ext>
            </a:extLst>
          </p:cNvPr>
          <p:cNvSpPr txBox="1"/>
          <p:nvPr/>
        </p:nvSpPr>
        <p:spPr>
          <a:xfrm>
            <a:off x="3459805" y="2644170"/>
            <a:ext cx="52723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Transformatie </a:t>
            </a:r>
          </a:p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tot school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647C85A-D88D-69C7-68C8-6E6B769DC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563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89945D-57F4-837B-E03F-9B9111174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0DBC5463-E4EA-36DF-B0C2-A0D1C867B9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  <a:noFill/>
          <a:effectLst/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212F9BD-947F-9C42-5D89-9CA348F24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633" y="619430"/>
            <a:ext cx="1610714" cy="1452436"/>
          </a:xfrm>
          <a:prstGeom prst="rect">
            <a:avLst/>
          </a:prstGeom>
          <a:effectLst/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A42FDE3-7442-340C-6EFC-AC0CCD803BC2}"/>
              </a:ext>
            </a:extLst>
          </p:cNvPr>
          <p:cNvSpPr txBox="1"/>
          <p:nvPr/>
        </p:nvSpPr>
        <p:spPr>
          <a:xfrm>
            <a:off x="3138777" y="2644170"/>
            <a:ext cx="5944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Tijd om tot een besluit te komen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36A26F5-0AA8-EC39-B577-6301EF435B45}"/>
              </a:ext>
            </a:extLst>
          </p:cNvPr>
          <p:cNvSpPr txBox="1"/>
          <p:nvPr/>
        </p:nvSpPr>
        <p:spPr>
          <a:xfrm>
            <a:off x="3459805" y="4659564"/>
            <a:ext cx="527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1"/>
                </a:solidFill>
                <a:latin typeface="Sansa SmCon Pro Nor" panose="02000000000000000000" pitchFamily="2" charset="0"/>
              </a:rPr>
              <a:t>Je hebt daar 1 minuut de tijd voor.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A78B865-560F-DAF2-82F6-9C17BC9A7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548" y="4754118"/>
            <a:ext cx="111502" cy="174022"/>
          </a:xfrm>
          <a:prstGeom prst="rect">
            <a:avLst/>
          </a:prstGeom>
        </p:spPr>
      </p:pic>
      <p:sp>
        <p:nvSpPr>
          <p:cNvPr id="7" name="Oval 3">
            <a:extLst>
              <a:ext uri="{FF2B5EF4-FFF2-40B4-BE49-F238E27FC236}">
                <a16:creationId xmlns:a16="http://schemas.microsoft.com/office/drawing/2014/main" id="{1D94A540-A982-5036-DD8B-41112FFDE165}"/>
              </a:ext>
            </a:extLst>
          </p:cNvPr>
          <p:cNvSpPr/>
          <p:nvPr/>
        </p:nvSpPr>
        <p:spPr>
          <a:xfrm>
            <a:off x="5543533" y="5202294"/>
            <a:ext cx="1104934" cy="1104934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3">
            <a:extLst>
              <a:ext uri="{FF2B5EF4-FFF2-40B4-BE49-F238E27FC236}">
                <a16:creationId xmlns:a16="http://schemas.microsoft.com/office/drawing/2014/main" id="{4F93F0EB-AD93-4112-67FF-E78FD5CF959B}"/>
              </a:ext>
            </a:extLst>
          </p:cNvPr>
          <p:cNvSpPr/>
          <p:nvPr/>
        </p:nvSpPr>
        <p:spPr>
          <a:xfrm>
            <a:off x="5612190" y="5270951"/>
            <a:ext cx="967619" cy="967619"/>
          </a:xfrm>
          <a:prstGeom prst="ellipse">
            <a:avLst/>
          </a:prstGeom>
          <a:gradFill>
            <a:gsLst>
              <a:gs pos="0">
                <a:schemeClr val="tx1"/>
              </a:gs>
              <a:gs pos="48000">
                <a:schemeClr val="accent1"/>
              </a:gs>
            </a:gsLst>
            <a:path path="circle">
              <a:fillToRect l="100000" t="100000"/>
            </a:path>
          </a:gra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5E213C9-E855-452D-4460-9A63CBD26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8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6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6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FDDF72-AFC1-9F41-23A6-3FB6F58FA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D6E74F39-ECE6-6262-AE60-630C38E8FF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  <a:noFill/>
          <a:effectLst/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6191CE5-ED0D-C8DC-AA73-1F2A72A53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469" y="1910903"/>
            <a:ext cx="3367062" cy="303619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4BD7D16-593F-D6DA-203A-5C45BD966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542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87EF20-D064-8C8D-2262-B52FFCDD7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B3825EA1-EE7D-61F7-E3A2-805B25EE1A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  <a:noFill/>
          <a:effectLst/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98C8668-DF21-E6E2-08AE-2CF22CDCA5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40613" y="399097"/>
            <a:ext cx="4310774" cy="6081529"/>
          </a:xfrm>
          <a:prstGeom prst="rect">
            <a:avLst/>
          </a:prstGeom>
          <a:effectLst>
            <a:outerShdw blurRad="635000" sx="90000" sy="90000" algn="ctr" rotWithShape="0">
              <a:prstClr val="black">
                <a:alpha val="30035"/>
              </a:prstClr>
            </a:outerShdw>
          </a:effec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993F8DD-75CE-C60B-5821-659BBD2F4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123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7C867B-3576-99E7-5A5E-003331AA6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46E75C9E-5C2E-D61C-6147-AAA21E3549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  <a:noFill/>
          <a:effectLst/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D12D6EF-77DE-D421-4B50-B038F3981DA9}"/>
              </a:ext>
            </a:extLst>
          </p:cNvPr>
          <p:cNvSpPr txBox="1"/>
          <p:nvPr/>
        </p:nvSpPr>
        <p:spPr>
          <a:xfrm>
            <a:off x="2345136" y="2644170"/>
            <a:ext cx="7501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Schrijf de kansen en uitdagingen op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A9A52BB-3787-14FD-60EF-2A36F193B05D}"/>
              </a:ext>
            </a:extLst>
          </p:cNvPr>
          <p:cNvSpPr txBox="1"/>
          <p:nvPr/>
        </p:nvSpPr>
        <p:spPr>
          <a:xfrm>
            <a:off x="3459805" y="4659564"/>
            <a:ext cx="527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1"/>
                </a:solidFill>
                <a:latin typeface="Sansa SmCon Pro Nor" panose="02000000000000000000" pitchFamily="2" charset="0"/>
              </a:rPr>
              <a:t>Je hebt daar 1 minuut de tijd voor.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3C43D46-471C-39A5-A70A-79BAB655F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548" y="4754118"/>
            <a:ext cx="111502" cy="174022"/>
          </a:xfrm>
          <a:prstGeom prst="rect">
            <a:avLst/>
          </a:prstGeom>
        </p:spPr>
      </p:pic>
      <p:sp>
        <p:nvSpPr>
          <p:cNvPr id="7" name="Oval 3">
            <a:extLst>
              <a:ext uri="{FF2B5EF4-FFF2-40B4-BE49-F238E27FC236}">
                <a16:creationId xmlns:a16="http://schemas.microsoft.com/office/drawing/2014/main" id="{5BA0359B-7D7F-8CB1-8972-AF6147A1E828}"/>
              </a:ext>
            </a:extLst>
          </p:cNvPr>
          <p:cNvSpPr/>
          <p:nvPr/>
        </p:nvSpPr>
        <p:spPr>
          <a:xfrm>
            <a:off x="5543533" y="5202294"/>
            <a:ext cx="1104934" cy="1104934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3">
            <a:extLst>
              <a:ext uri="{FF2B5EF4-FFF2-40B4-BE49-F238E27FC236}">
                <a16:creationId xmlns:a16="http://schemas.microsoft.com/office/drawing/2014/main" id="{6A0B6953-9B96-60FD-28A7-4617238123E6}"/>
              </a:ext>
            </a:extLst>
          </p:cNvPr>
          <p:cNvSpPr/>
          <p:nvPr/>
        </p:nvSpPr>
        <p:spPr>
          <a:xfrm>
            <a:off x="5612190" y="5270951"/>
            <a:ext cx="967619" cy="967619"/>
          </a:xfrm>
          <a:prstGeom prst="ellipse">
            <a:avLst/>
          </a:prstGeom>
          <a:gradFill>
            <a:gsLst>
              <a:gs pos="0">
                <a:schemeClr val="tx1"/>
              </a:gs>
              <a:gs pos="48000">
                <a:schemeClr val="accent1"/>
              </a:gs>
            </a:gsLst>
            <a:path path="circle">
              <a:fillToRect l="100000" t="100000"/>
            </a:path>
          </a:gra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FE6E4B1-B81D-B8A7-256F-DC5E29411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633" y="619431"/>
            <a:ext cx="1610715" cy="145243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7337610-EE26-CC8E-C1A7-E992DEBF8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6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6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477CBF-C8EC-D8FB-C0B7-1713D35BD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4A66897A-A7C2-C8D0-75C3-5B8C80DF8E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  <a:noFill/>
          <a:effectLst/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AA0205A-78CF-FEFE-D77D-AFBB6E6A8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633" y="619431"/>
            <a:ext cx="1610715" cy="145243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1C52C7F-649D-108B-F352-0C5EB18059A7}"/>
              </a:ext>
            </a:extLst>
          </p:cNvPr>
          <p:cNvSpPr txBox="1"/>
          <p:nvPr/>
        </p:nvSpPr>
        <p:spPr>
          <a:xfrm>
            <a:off x="2345136" y="2644170"/>
            <a:ext cx="7501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Bespreek de </a:t>
            </a:r>
            <a:b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</a:br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AI-bouwsteen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579D4ED-8983-C09F-70AD-125457AC6A74}"/>
              </a:ext>
            </a:extLst>
          </p:cNvPr>
          <p:cNvSpPr txBox="1"/>
          <p:nvPr/>
        </p:nvSpPr>
        <p:spPr>
          <a:xfrm>
            <a:off x="3459805" y="4659564"/>
            <a:ext cx="527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1"/>
                </a:solidFill>
                <a:latin typeface="Sansa SmCon Pro Nor" panose="02000000000000000000" pitchFamily="2" charset="0"/>
              </a:rPr>
              <a:t>Je hebt daar 8 minuten de tijd voor. 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BB73863-F7C2-53C7-F78D-ECE9ADFE2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548" y="4754118"/>
            <a:ext cx="111502" cy="174022"/>
          </a:xfrm>
          <a:prstGeom prst="rect">
            <a:avLst/>
          </a:prstGeom>
        </p:spPr>
      </p:pic>
      <p:sp>
        <p:nvSpPr>
          <p:cNvPr id="13" name="Oval 3">
            <a:extLst>
              <a:ext uri="{FF2B5EF4-FFF2-40B4-BE49-F238E27FC236}">
                <a16:creationId xmlns:a16="http://schemas.microsoft.com/office/drawing/2014/main" id="{FCBAB4DE-A108-1D04-53E9-42CF359895A9}"/>
              </a:ext>
            </a:extLst>
          </p:cNvPr>
          <p:cNvSpPr/>
          <p:nvPr/>
        </p:nvSpPr>
        <p:spPr>
          <a:xfrm>
            <a:off x="5543533" y="5202294"/>
            <a:ext cx="1104934" cy="1104934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3">
            <a:extLst>
              <a:ext uri="{FF2B5EF4-FFF2-40B4-BE49-F238E27FC236}">
                <a16:creationId xmlns:a16="http://schemas.microsoft.com/office/drawing/2014/main" id="{700F8DDB-08F3-211C-30F1-7023B9F69B24}"/>
              </a:ext>
            </a:extLst>
          </p:cNvPr>
          <p:cNvSpPr/>
          <p:nvPr/>
        </p:nvSpPr>
        <p:spPr>
          <a:xfrm>
            <a:off x="5612190" y="5270951"/>
            <a:ext cx="967619" cy="967619"/>
          </a:xfrm>
          <a:prstGeom prst="ellipse">
            <a:avLst/>
          </a:prstGeom>
          <a:gradFill>
            <a:gsLst>
              <a:gs pos="0">
                <a:schemeClr val="tx1"/>
              </a:gs>
              <a:gs pos="48000">
                <a:schemeClr val="accent1"/>
              </a:gs>
            </a:gsLst>
            <a:path path="circle">
              <a:fillToRect l="100000" t="100000"/>
            </a:path>
          </a:gra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622F79D0-F3D3-420E-7378-518B0A7DD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9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48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79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48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7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571E9A-EDA4-2A9B-3FAF-DFB5F4366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F86AA202-BD55-C959-2E93-32AC53B369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  <a:noFill/>
          <a:effectLst/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459AA4B-48B6-E467-199F-024F2458DC2E}"/>
              </a:ext>
            </a:extLst>
          </p:cNvPr>
          <p:cNvSpPr txBox="1"/>
          <p:nvPr/>
        </p:nvSpPr>
        <p:spPr>
          <a:xfrm>
            <a:off x="3138777" y="2644170"/>
            <a:ext cx="5944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Tijd om tot een besluit te komen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03EEB2D-3422-5834-C4D0-6A6E784EE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633" y="619431"/>
            <a:ext cx="1610715" cy="1452436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3F30EE79-789B-29D2-1698-225E2F631A13}"/>
              </a:ext>
            </a:extLst>
          </p:cNvPr>
          <p:cNvSpPr txBox="1"/>
          <p:nvPr/>
        </p:nvSpPr>
        <p:spPr>
          <a:xfrm>
            <a:off x="3459805" y="4659564"/>
            <a:ext cx="527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1"/>
                </a:solidFill>
                <a:latin typeface="Sansa SmCon Pro Nor" panose="02000000000000000000" pitchFamily="2" charset="0"/>
              </a:rPr>
              <a:t>Je hebt daar 1 minuut de tijd voor. 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C1B47E0-82DD-4397-EEF4-F6613F4B0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548" y="4754118"/>
            <a:ext cx="111502" cy="174022"/>
          </a:xfrm>
          <a:prstGeom prst="rect">
            <a:avLst/>
          </a:prstGeom>
        </p:spPr>
      </p:pic>
      <p:sp>
        <p:nvSpPr>
          <p:cNvPr id="13" name="Oval 3">
            <a:extLst>
              <a:ext uri="{FF2B5EF4-FFF2-40B4-BE49-F238E27FC236}">
                <a16:creationId xmlns:a16="http://schemas.microsoft.com/office/drawing/2014/main" id="{E0B4CA19-5A4B-F6BB-155E-A4A2B728DA82}"/>
              </a:ext>
            </a:extLst>
          </p:cNvPr>
          <p:cNvSpPr/>
          <p:nvPr/>
        </p:nvSpPr>
        <p:spPr>
          <a:xfrm>
            <a:off x="5543533" y="5202294"/>
            <a:ext cx="1104934" cy="1104934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3">
            <a:extLst>
              <a:ext uri="{FF2B5EF4-FFF2-40B4-BE49-F238E27FC236}">
                <a16:creationId xmlns:a16="http://schemas.microsoft.com/office/drawing/2014/main" id="{E3B62FF0-002F-9570-9CE6-EA4EDFCC7085}"/>
              </a:ext>
            </a:extLst>
          </p:cNvPr>
          <p:cNvSpPr/>
          <p:nvPr/>
        </p:nvSpPr>
        <p:spPr>
          <a:xfrm>
            <a:off x="5612190" y="5270951"/>
            <a:ext cx="967619" cy="967619"/>
          </a:xfrm>
          <a:prstGeom prst="ellipse">
            <a:avLst/>
          </a:prstGeom>
          <a:gradFill>
            <a:gsLst>
              <a:gs pos="0">
                <a:schemeClr val="tx1"/>
              </a:gs>
              <a:gs pos="48000">
                <a:schemeClr val="accent1"/>
              </a:gs>
            </a:gsLst>
            <a:path path="circle">
              <a:fillToRect l="100000" t="100000"/>
            </a:path>
          </a:gra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51094531-4225-6393-5BC9-3E1BCC46F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7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6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6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13B222-207B-482C-F531-6BFFDC67A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8BCF4C9D-98AB-FC0D-E560-6A66CE4F2B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  <a:noFill/>
          <a:effectLst/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63EFD94-905F-7A78-77B6-9E9B44C41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469" y="1910903"/>
            <a:ext cx="3367062" cy="303619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28DB575-2C09-731E-F3ED-ECAAF98F1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986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CBAAED-FF17-E632-E498-24DB72FA9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294BFB89-6BCC-1AC1-41FB-1D1ECD6D8B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  <a:noFill/>
          <a:effectLst/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A91FF4B-487D-B676-C8DC-4CE02E46BA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40613" y="399097"/>
            <a:ext cx="4310773" cy="6081529"/>
          </a:xfrm>
          <a:prstGeom prst="rect">
            <a:avLst/>
          </a:prstGeom>
          <a:effectLst>
            <a:outerShdw blurRad="635000" sx="90000" sy="90000" algn="ctr" rotWithShape="0">
              <a:prstClr val="black">
                <a:alpha val="30035"/>
              </a:prstClr>
            </a:outerShdw>
          </a:effec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63BA0FE-2507-87DB-6209-B05B00044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381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BBFDFB-4026-72F3-DF79-0DD18C529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53836692-E640-F4B0-FC81-CEE8E8BD85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  <a:noFill/>
          <a:effectLst/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5AF3ECF-9F8A-FBBD-58E7-7D4FCCF4A8C1}"/>
              </a:ext>
            </a:extLst>
          </p:cNvPr>
          <p:cNvSpPr txBox="1"/>
          <p:nvPr/>
        </p:nvSpPr>
        <p:spPr>
          <a:xfrm>
            <a:off x="2345136" y="2644170"/>
            <a:ext cx="7501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Schrijf de kansen en uitdagingen op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D7044C6-47C2-E6D4-A539-67F408D89D73}"/>
              </a:ext>
            </a:extLst>
          </p:cNvPr>
          <p:cNvSpPr txBox="1"/>
          <p:nvPr/>
        </p:nvSpPr>
        <p:spPr>
          <a:xfrm>
            <a:off x="3459805" y="4659564"/>
            <a:ext cx="527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1"/>
                </a:solidFill>
                <a:latin typeface="Sansa SmCon Pro Nor" panose="02000000000000000000" pitchFamily="2" charset="0"/>
              </a:rPr>
              <a:t>Je hebt daar 1 minuut de tijd voor.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22EBA5E-FD3A-9FF2-2CFC-023BA9465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548" y="4754118"/>
            <a:ext cx="111502" cy="174022"/>
          </a:xfrm>
          <a:prstGeom prst="rect">
            <a:avLst/>
          </a:prstGeom>
        </p:spPr>
      </p:pic>
      <p:sp>
        <p:nvSpPr>
          <p:cNvPr id="7" name="Oval 3">
            <a:extLst>
              <a:ext uri="{FF2B5EF4-FFF2-40B4-BE49-F238E27FC236}">
                <a16:creationId xmlns:a16="http://schemas.microsoft.com/office/drawing/2014/main" id="{520632A2-FB2F-DD2C-E6D1-BAFE137CFE64}"/>
              </a:ext>
            </a:extLst>
          </p:cNvPr>
          <p:cNvSpPr/>
          <p:nvPr/>
        </p:nvSpPr>
        <p:spPr>
          <a:xfrm>
            <a:off x="5543533" y="5202294"/>
            <a:ext cx="1104934" cy="1104934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3">
            <a:extLst>
              <a:ext uri="{FF2B5EF4-FFF2-40B4-BE49-F238E27FC236}">
                <a16:creationId xmlns:a16="http://schemas.microsoft.com/office/drawing/2014/main" id="{CEFDD6C4-8749-1069-3C66-29F720FE464D}"/>
              </a:ext>
            </a:extLst>
          </p:cNvPr>
          <p:cNvSpPr/>
          <p:nvPr/>
        </p:nvSpPr>
        <p:spPr>
          <a:xfrm>
            <a:off x="5612190" y="5270951"/>
            <a:ext cx="967619" cy="967619"/>
          </a:xfrm>
          <a:prstGeom prst="ellipse">
            <a:avLst/>
          </a:prstGeom>
          <a:gradFill>
            <a:gsLst>
              <a:gs pos="0">
                <a:schemeClr val="tx1"/>
              </a:gs>
              <a:gs pos="48000">
                <a:schemeClr val="accent1"/>
              </a:gs>
            </a:gsLst>
            <a:path path="circle">
              <a:fillToRect l="100000" t="100000"/>
            </a:path>
          </a:gra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04C33EE-5B6A-227C-825B-E561CA4AD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304" y="622427"/>
            <a:ext cx="1607392" cy="144944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A9E116F-C92F-EC63-0DF2-18FEA440C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1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6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6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2A928A-1F32-F182-967F-3D7F5D5F0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EC3C99D7-CF1E-2E57-AD65-571FD72D41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  <a:noFill/>
          <a:effectLst/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C8312AD-147F-EDB8-9082-9ADF77E7FBBE}"/>
              </a:ext>
            </a:extLst>
          </p:cNvPr>
          <p:cNvSpPr txBox="1"/>
          <p:nvPr/>
        </p:nvSpPr>
        <p:spPr>
          <a:xfrm>
            <a:off x="2345136" y="2644170"/>
            <a:ext cx="7501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Bespreek de </a:t>
            </a:r>
            <a:b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</a:br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AI-bouwsteen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26F37C9-368D-82FB-DF15-052BD837AACE}"/>
              </a:ext>
            </a:extLst>
          </p:cNvPr>
          <p:cNvSpPr txBox="1"/>
          <p:nvPr/>
        </p:nvSpPr>
        <p:spPr>
          <a:xfrm>
            <a:off x="3459805" y="4659564"/>
            <a:ext cx="527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1"/>
                </a:solidFill>
                <a:latin typeface="Sansa SmCon Pro Nor" panose="02000000000000000000" pitchFamily="2" charset="0"/>
              </a:rPr>
              <a:t>Je hebt daar 8 minuten de tijd voor. 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A67B6882-5704-01AC-8757-BD79FA091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548" y="4754118"/>
            <a:ext cx="111502" cy="174022"/>
          </a:xfrm>
          <a:prstGeom prst="rect">
            <a:avLst/>
          </a:prstGeom>
        </p:spPr>
      </p:pic>
      <p:sp>
        <p:nvSpPr>
          <p:cNvPr id="13" name="Oval 3">
            <a:extLst>
              <a:ext uri="{FF2B5EF4-FFF2-40B4-BE49-F238E27FC236}">
                <a16:creationId xmlns:a16="http://schemas.microsoft.com/office/drawing/2014/main" id="{715CC74F-7A05-E248-3736-A218CFFEE678}"/>
              </a:ext>
            </a:extLst>
          </p:cNvPr>
          <p:cNvSpPr/>
          <p:nvPr/>
        </p:nvSpPr>
        <p:spPr>
          <a:xfrm>
            <a:off x="5543533" y="5202294"/>
            <a:ext cx="1104934" cy="1104934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3">
            <a:extLst>
              <a:ext uri="{FF2B5EF4-FFF2-40B4-BE49-F238E27FC236}">
                <a16:creationId xmlns:a16="http://schemas.microsoft.com/office/drawing/2014/main" id="{8EBC706E-F7D2-64C4-7018-764777F219FE}"/>
              </a:ext>
            </a:extLst>
          </p:cNvPr>
          <p:cNvSpPr/>
          <p:nvPr/>
        </p:nvSpPr>
        <p:spPr>
          <a:xfrm>
            <a:off x="5612190" y="5270951"/>
            <a:ext cx="967619" cy="967619"/>
          </a:xfrm>
          <a:prstGeom prst="ellipse">
            <a:avLst/>
          </a:prstGeom>
          <a:gradFill>
            <a:gsLst>
              <a:gs pos="0">
                <a:schemeClr val="tx1"/>
              </a:gs>
              <a:gs pos="48000">
                <a:schemeClr val="accent1"/>
              </a:gs>
            </a:gsLst>
            <a:path path="circle">
              <a:fillToRect l="100000" t="100000"/>
            </a:path>
          </a:gra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6154603-E875-3A48-081B-3C7A786C6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304" y="622427"/>
            <a:ext cx="1607392" cy="144944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F11694F-6419-A739-F8B3-D0775E18B6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7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48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79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48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7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CABC96-D72E-BAEE-A94E-BE922EEE8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A0D62223-228A-21FD-45B2-AF9626031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F0CC2D3-07B6-9672-5D92-1BE4FBB623F5}"/>
              </a:ext>
            </a:extLst>
          </p:cNvPr>
          <p:cNvSpPr txBox="1"/>
          <p:nvPr/>
        </p:nvSpPr>
        <p:spPr>
          <a:xfrm>
            <a:off x="3459805" y="3013501"/>
            <a:ext cx="5272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Wie zijn jullie?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F64A75F-0A8B-D018-DDC7-AEDB0D339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394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AA933D-B3DD-7B7A-61BD-73C420121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544D8E12-7B8E-1455-7366-82EC93FCEB9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  <a:noFill/>
          <a:effectLst/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71961F7-6AB9-0BA7-90FA-9CFF2A233710}"/>
              </a:ext>
            </a:extLst>
          </p:cNvPr>
          <p:cNvSpPr txBox="1"/>
          <p:nvPr/>
        </p:nvSpPr>
        <p:spPr>
          <a:xfrm>
            <a:off x="3138777" y="2644170"/>
            <a:ext cx="5944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Tijd om tot een besluit te komen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17D1B52-8E97-C54B-C69A-2E85D8FFE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304" y="622427"/>
            <a:ext cx="1607392" cy="144944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91295DB6-81F9-D437-88D2-523B618D15AF}"/>
              </a:ext>
            </a:extLst>
          </p:cNvPr>
          <p:cNvSpPr txBox="1"/>
          <p:nvPr/>
        </p:nvSpPr>
        <p:spPr>
          <a:xfrm>
            <a:off x="3459805" y="4659564"/>
            <a:ext cx="527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1"/>
                </a:solidFill>
                <a:latin typeface="Sansa SmCon Pro Nor" panose="02000000000000000000" pitchFamily="2" charset="0"/>
              </a:rPr>
              <a:t>Je hebt daar 1 minuut de tijd voor. 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C6D2CCAF-7F15-F723-BB60-98A38A23F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548" y="4754118"/>
            <a:ext cx="111502" cy="174022"/>
          </a:xfrm>
          <a:prstGeom prst="rect">
            <a:avLst/>
          </a:prstGeom>
        </p:spPr>
      </p:pic>
      <p:sp>
        <p:nvSpPr>
          <p:cNvPr id="13" name="Oval 3">
            <a:extLst>
              <a:ext uri="{FF2B5EF4-FFF2-40B4-BE49-F238E27FC236}">
                <a16:creationId xmlns:a16="http://schemas.microsoft.com/office/drawing/2014/main" id="{89C21094-50A0-E802-2E85-C225EA0E8B91}"/>
              </a:ext>
            </a:extLst>
          </p:cNvPr>
          <p:cNvSpPr/>
          <p:nvPr/>
        </p:nvSpPr>
        <p:spPr>
          <a:xfrm>
            <a:off x="5543533" y="5202294"/>
            <a:ext cx="1104934" cy="1104934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3">
            <a:extLst>
              <a:ext uri="{FF2B5EF4-FFF2-40B4-BE49-F238E27FC236}">
                <a16:creationId xmlns:a16="http://schemas.microsoft.com/office/drawing/2014/main" id="{6ADB23FE-3031-C41A-D886-4F43E450DEFE}"/>
              </a:ext>
            </a:extLst>
          </p:cNvPr>
          <p:cNvSpPr/>
          <p:nvPr/>
        </p:nvSpPr>
        <p:spPr>
          <a:xfrm>
            <a:off x="5612190" y="5270951"/>
            <a:ext cx="967619" cy="967619"/>
          </a:xfrm>
          <a:prstGeom prst="ellipse">
            <a:avLst/>
          </a:prstGeom>
          <a:gradFill>
            <a:gsLst>
              <a:gs pos="0">
                <a:schemeClr val="tx1"/>
              </a:gs>
              <a:gs pos="48000">
                <a:schemeClr val="accent1"/>
              </a:gs>
            </a:gsLst>
            <a:path path="circle">
              <a:fillToRect l="100000" t="100000"/>
            </a:path>
          </a:gra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319BBCE0-821E-708F-791E-5E81ED769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5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6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6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31DB59-D425-8D23-F503-183E4C094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AAB406DA-FD63-6392-2BB2-0F13E89AF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1102CFE-B5C5-4931-5F79-0B813CD8370B}"/>
              </a:ext>
            </a:extLst>
          </p:cNvPr>
          <p:cNvSpPr txBox="1"/>
          <p:nvPr/>
        </p:nvSpPr>
        <p:spPr>
          <a:xfrm>
            <a:off x="2749259" y="2644170"/>
            <a:ext cx="67089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Staan de schuifjes nog in goed in 2028?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D6DDD55-D28D-AA9D-C273-601D72751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252" y="708660"/>
            <a:ext cx="717496" cy="55372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97EC97A-4885-E11B-9611-FCDFC226A435}"/>
              </a:ext>
            </a:extLst>
          </p:cNvPr>
          <p:cNvSpPr txBox="1"/>
          <p:nvPr/>
        </p:nvSpPr>
        <p:spPr>
          <a:xfrm>
            <a:off x="3459805" y="4522500"/>
            <a:ext cx="527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1"/>
                </a:solidFill>
                <a:latin typeface="Sansa SmCon Pro Nor" panose="02000000000000000000" pitchFamily="2" charset="0"/>
              </a:rPr>
              <a:t>Je hebt daar 3 minuten de tijd voor.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B6D7965-AF0D-C3E8-D422-295803E58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548" y="4620155"/>
            <a:ext cx="111502" cy="17402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99C4C7E-A0EF-D3DD-8AAD-8E31D5079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590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8FDC4-DA75-6F78-1DDD-684942F6F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C3019CCD-8215-7AE6-9343-59542F333733}"/>
              </a:ext>
            </a:extLst>
          </p:cNvPr>
          <p:cNvSpPr/>
          <p:nvPr/>
        </p:nvSpPr>
        <p:spPr>
          <a:xfrm>
            <a:off x="0" y="-149901"/>
            <a:ext cx="12192000" cy="7403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tekst, schermopname, nummer&#10;&#10;Door AI gegenereerde inhoud is mogelijk onjuist.">
            <a:extLst>
              <a:ext uri="{FF2B5EF4-FFF2-40B4-BE49-F238E27FC236}">
                <a16:creationId xmlns:a16="http://schemas.microsoft.com/office/drawing/2014/main" id="{1FFD8348-9020-C750-B008-B068715A4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9901"/>
            <a:ext cx="10476168" cy="7403745"/>
          </a:xfrm>
          <a:prstGeom prst="rect">
            <a:avLst/>
          </a:prstGeom>
        </p:spPr>
      </p:pic>
      <p:sp>
        <p:nvSpPr>
          <p:cNvPr id="8" name="Oval 3">
            <a:extLst>
              <a:ext uri="{FF2B5EF4-FFF2-40B4-BE49-F238E27FC236}">
                <a16:creationId xmlns:a16="http://schemas.microsoft.com/office/drawing/2014/main" id="{7E4A6BCF-CF3D-75D7-B105-4896CE9DF733}"/>
              </a:ext>
            </a:extLst>
          </p:cNvPr>
          <p:cNvSpPr/>
          <p:nvPr/>
        </p:nvSpPr>
        <p:spPr>
          <a:xfrm>
            <a:off x="10640188" y="680168"/>
            <a:ext cx="1104934" cy="1104934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3">
            <a:extLst>
              <a:ext uri="{FF2B5EF4-FFF2-40B4-BE49-F238E27FC236}">
                <a16:creationId xmlns:a16="http://schemas.microsoft.com/office/drawing/2014/main" id="{50ED7BDA-7F2D-E537-1565-AA05AD6551CA}"/>
              </a:ext>
            </a:extLst>
          </p:cNvPr>
          <p:cNvSpPr/>
          <p:nvPr/>
        </p:nvSpPr>
        <p:spPr>
          <a:xfrm>
            <a:off x="10708845" y="748825"/>
            <a:ext cx="967619" cy="967619"/>
          </a:xfrm>
          <a:prstGeom prst="ellipse">
            <a:avLst/>
          </a:prstGeom>
          <a:gradFill>
            <a:gsLst>
              <a:gs pos="0">
                <a:schemeClr val="tx1"/>
              </a:gs>
              <a:gs pos="48000">
                <a:schemeClr val="accent1"/>
              </a:gs>
            </a:gsLst>
            <a:path path="circle">
              <a:fillToRect l="100000" t="100000"/>
            </a:path>
          </a:gra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63923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8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18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4B6592A9-CB17-E4CE-7899-BA6290B5A92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02150D5-3D62-73D6-988E-29698F265748}"/>
              </a:ext>
            </a:extLst>
          </p:cNvPr>
          <p:cNvSpPr txBox="1"/>
          <p:nvPr/>
        </p:nvSpPr>
        <p:spPr>
          <a:xfrm>
            <a:off x="3459805" y="3013501"/>
            <a:ext cx="5272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bg1"/>
                </a:solidFill>
                <a:latin typeface="Sansa SmCon Pro Nor" panose="02000000000000000000" pitchFamily="2" charset="0"/>
              </a:rPr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11891482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75562-086B-1799-3192-A1C1A499C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vuurwerk&#10;&#10;Door AI gegenereerde inhoud is mogelijk onjuist.">
            <a:extLst>
              <a:ext uri="{FF2B5EF4-FFF2-40B4-BE49-F238E27FC236}">
                <a16:creationId xmlns:a16="http://schemas.microsoft.com/office/drawing/2014/main" id="{470F2D21-7CB2-99A0-9F83-23C6B0CB0C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2000"/>
          </a:blip>
          <a:srcRect/>
          <a:stretch>
            <a:fillRect/>
          </a:stretch>
        </p:blipFill>
        <p:spPr>
          <a:xfrm>
            <a:off x="-1005840" y="-1897380"/>
            <a:ext cx="14203680" cy="10652760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D427BA23-2158-D216-B2BB-E63E9FCEF34C}"/>
              </a:ext>
            </a:extLst>
          </p:cNvPr>
          <p:cNvSpPr/>
          <p:nvPr/>
        </p:nvSpPr>
        <p:spPr>
          <a:xfrm>
            <a:off x="3072765" y="405764"/>
            <a:ext cx="6046470" cy="60464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9050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289D795-3DCF-2BA0-C420-24F5080B268D}"/>
              </a:ext>
            </a:extLst>
          </p:cNvPr>
          <p:cNvSpPr txBox="1"/>
          <p:nvPr/>
        </p:nvSpPr>
        <p:spPr>
          <a:xfrm>
            <a:off x="3459805" y="2968530"/>
            <a:ext cx="5272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Tijdsprong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49FDB7B-BEA3-634C-5105-65C477E46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744" y="-753256"/>
            <a:ext cx="8364511" cy="8364511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0077B1B-B24D-5A97-AF81-4F0E31C24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1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349C2D-7F3D-F551-6CC1-145268D1B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FFCB113D-06F6-D56D-C74A-2A9413C734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  <a:noFill/>
          <a:effectLst/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A965060-084A-61F3-EE21-FE71D9962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469" y="1910903"/>
            <a:ext cx="3367061" cy="303619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7F83052-666E-B096-5F80-FF7F34496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898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6FA775-A937-0410-EF16-53BB0825D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389ADB92-2540-3287-E138-6EAB4F9713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  <a:noFill/>
          <a:effectLst/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49D6E8F-93F7-E26E-9310-7C7684B2CA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40613" y="399097"/>
            <a:ext cx="4310774" cy="6081529"/>
          </a:xfrm>
          <a:prstGeom prst="rect">
            <a:avLst/>
          </a:prstGeom>
          <a:effectLst>
            <a:outerShdw blurRad="635000" sx="90000" sy="90000" algn="ctr" rotWithShape="0">
              <a:prstClr val="black">
                <a:alpha val="30035"/>
              </a:prstClr>
            </a:outerShdw>
          </a:effec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58808206-3026-724D-EE66-A925D175A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083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460517-CFC4-B467-FE97-1675478AF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CABF5410-46E5-F85D-B916-926BCAA0FC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  <a:noFill/>
          <a:effectLst/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811DF52-A59F-CE6E-F715-A8270EE73081}"/>
              </a:ext>
            </a:extLst>
          </p:cNvPr>
          <p:cNvSpPr txBox="1"/>
          <p:nvPr/>
        </p:nvSpPr>
        <p:spPr>
          <a:xfrm>
            <a:off x="2345136" y="2644170"/>
            <a:ext cx="7501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Schrijf de kansen en uitdagingen op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E017CF9-C533-867A-61EA-0978656DB73E}"/>
              </a:ext>
            </a:extLst>
          </p:cNvPr>
          <p:cNvSpPr txBox="1"/>
          <p:nvPr/>
        </p:nvSpPr>
        <p:spPr>
          <a:xfrm>
            <a:off x="3459805" y="4659564"/>
            <a:ext cx="527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1"/>
                </a:solidFill>
                <a:latin typeface="Sansa SmCon Pro Nor" panose="02000000000000000000" pitchFamily="2" charset="0"/>
              </a:rPr>
              <a:t>Je hebt daar 1 minuut de tijd voor.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8F8D803-DE95-B6B8-374E-D8BFF8065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548" y="4754118"/>
            <a:ext cx="111502" cy="174022"/>
          </a:xfrm>
          <a:prstGeom prst="rect">
            <a:avLst/>
          </a:prstGeom>
        </p:spPr>
      </p:pic>
      <p:sp>
        <p:nvSpPr>
          <p:cNvPr id="7" name="Oval 3">
            <a:extLst>
              <a:ext uri="{FF2B5EF4-FFF2-40B4-BE49-F238E27FC236}">
                <a16:creationId xmlns:a16="http://schemas.microsoft.com/office/drawing/2014/main" id="{0A7700E7-8506-DA92-83A3-D28611989EBC}"/>
              </a:ext>
            </a:extLst>
          </p:cNvPr>
          <p:cNvSpPr/>
          <p:nvPr/>
        </p:nvSpPr>
        <p:spPr>
          <a:xfrm>
            <a:off x="5543533" y="5202294"/>
            <a:ext cx="1104934" cy="1104934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3">
            <a:extLst>
              <a:ext uri="{FF2B5EF4-FFF2-40B4-BE49-F238E27FC236}">
                <a16:creationId xmlns:a16="http://schemas.microsoft.com/office/drawing/2014/main" id="{E7206643-D46A-6108-D47E-B2123407B770}"/>
              </a:ext>
            </a:extLst>
          </p:cNvPr>
          <p:cNvSpPr/>
          <p:nvPr/>
        </p:nvSpPr>
        <p:spPr>
          <a:xfrm>
            <a:off x="5612190" y="5270951"/>
            <a:ext cx="967619" cy="967619"/>
          </a:xfrm>
          <a:prstGeom prst="ellipse">
            <a:avLst/>
          </a:prstGeom>
          <a:gradFill>
            <a:gsLst>
              <a:gs pos="0">
                <a:schemeClr val="tx1"/>
              </a:gs>
              <a:gs pos="48000">
                <a:schemeClr val="accent1"/>
              </a:gs>
            </a:gsLst>
            <a:path path="circle">
              <a:fillToRect l="100000" t="100000"/>
            </a:path>
          </a:gra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FF10E59-7874-0D0D-DE1F-73378C58F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643" y="619430"/>
            <a:ext cx="1610714" cy="145243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703705B-8087-074E-B46A-A00F219B61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2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6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6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711546-EF51-38DB-B818-AC67BC803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40015154-D5EF-C991-CD7A-2D66859A465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  <a:noFill/>
          <a:effectLst/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AE03778-6005-5C5F-8EE9-AEBD6D0D2B67}"/>
              </a:ext>
            </a:extLst>
          </p:cNvPr>
          <p:cNvSpPr txBox="1"/>
          <p:nvPr/>
        </p:nvSpPr>
        <p:spPr>
          <a:xfrm>
            <a:off x="2345136" y="2644170"/>
            <a:ext cx="7501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Bespreek de </a:t>
            </a:r>
            <a:b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</a:br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AI-bouwsteen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A07C3E9-E088-70C7-75F4-8A552733AA04}"/>
              </a:ext>
            </a:extLst>
          </p:cNvPr>
          <p:cNvSpPr txBox="1"/>
          <p:nvPr/>
        </p:nvSpPr>
        <p:spPr>
          <a:xfrm>
            <a:off x="3459805" y="4659564"/>
            <a:ext cx="527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1"/>
                </a:solidFill>
                <a:latin typeface="Sansa SmCon Pro Nor" panose="02000000000000000000" pitchFamily="2" charset="0"/>
              </a:rPr>
              <a:t>Je hebt daar 8 minuten de tijd voor. 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A4DDEC8B-F30B-D0D2-5367-6CBF357D9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548" y="4754118"/>
            <a:ext cx="111502" cy="174022"/>
          </a:xfrm>
          <a:prstGeom prst="rect">
            <a:avLst/>
          </a:prstGeom>
        </p:spPr>
      </p:pic>
      <p:sp>
        <p:nvSpPr>
          <p:cNvPr id="13" name="Oval 3">
            <a:extLst>
              <a:ext uri="{FF2B5EF4-FFF2-40B4-BE49-F238E27FC236}">
                <a16:creationId xmlns:a16="http://schemas.microsoft.com/office/drawing/2014/main" id="{B6D268F4-25D4-1CC3-1825-FC7224D82A59}"/>
              </a:ext>
            </a:extLst>
          </p:cNvPr>
          <p:cNvSpPr/>
          <p:nvPr/>
        </p:nvSpPr>
        <p:spPr>
          <a:xfrm>
            <a:off x="5543533" y="5202294"/>
            <a:ext cx="1104934" cy="1104934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3">
            <a:extLst>
              <a:ext uri="{FF2B5EF4-FFF2-40B4-BE49-F238E27FC236}">
                <a16:creationId xmlns:a16="http://schemas.microsoft.com/office/drawing/2014/main" id="{CDD707B6-3D69-7DBD-5DCC-4C3EC9841FE7}"/>
              </a:ext>
            </a:extLst>
          </p:cNvPr>
          <p:cNvSpPr/>
          <p:nvPr/>
        </p:nvSpPr>
        <p:spPr>
          <a:xfrm>
            <a:off x="5612190" y="5270951"/>
            <a:ext cx="967619" cy="967619"/>
          </a:xfrm>
          <a:prstGeom prst="ellipse">
            <a:avLst/>
          </a:prstGeom>
          <a:gradFill>
            <a:gsLst>
              <a:gs pos="0">
                <a:schemeClr val="tx1"/>
              </a:gs>
              <a:gs pos="48000">
                <a:schemeClr val="accent1"/>
              </a:gs>
            </a:gsLst>
            <a:path path="circle">
              <a:fillToRect l="100000" t="100000"/>
            </a:path>
          </a:gra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685EED7-4918-060F-C427-2A3BF3A78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643" y="619430"/>
            <a:ext cx="1610714" cy="145243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78099FA-B888-9DB5-F0EF-C3DDCFB01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4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48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79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48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7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A539BC-D856-A6A2-51B4-6312E252E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632D5C42-6C95-F259-7B3D-E3FC944C0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  <a:noFill/>
          <a:effectLst/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959AB9B-F3EE-3A3A-A2A2-2913EE26C6FF}"/>
              </a:ext>
            </a:extLst>
          </p:cNvPr>
          <p:cNvSpPr txBox="1"/>
          <p:nvPr/>
        </p:nvSpPr>
        <p:spPr>
          <a:xfrm>
            <a:off x="3138777" y="2644170"/>
            <a:ext cx="5944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Tijd om tot een besluit te komen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2CBA38D-5D20-934E-85F4-7DCE24B50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643" y="619430"/>
            <a:ext cx="1610714" cy="1452436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3B73B5FF-27D2-21BF-9064-7D87AC8B65C0}"/>
              </a:ext>
            </a:extLst>
          </p:cNvPr>
          <p:cNvSpPr txBox="1"/>
          <p:nvPr/>
        </p:nvSpPr>
        <p:spPr>
          <a:xfrm>
            <a:off x="3459805" y="4659564"/>
            <a:ext cx="527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1"/>
                </a:solidFill>
                <a:latin typeface="Sansa SmCon Pro Nor" panose="02000000000000000000" pitchFamily="2" charset="0"/>
              </a:rPr>
              <a:t>Je hebt daar 1 minuut de tijd voor. 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4B0457A-69B9-C125-F279-0D435E3C1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548" y="4754118"/>
            <a:ext cx="111502" cy="174022"/>
          </a:xfrm>
          <a:prstGeom prst="rect">
            <a:avLst/>
          </a:prstGeom>
        </p:spPr>
      </p:pic>
      <p:sp>
        <p:nvSpPr>
          <p:cNvPr id="13" name="Oval 3">
            <a:extLst>
              <a:ext uri="{FF2B5EF4-FFF2-40B4-BE49-F238E27FC236}">
                <a16:creationId xmlns:a16="http://schemas.microsoft.com/office/drawing/2014/main" id="{165531EE-22EF-4D87-EE80-1218B69D34C3}"/>
              </a:ext>
            </a:extLst>
          </p:cNvPr>
          <p:cNvSpPr/>
          <p:nvPr/>
        </p:nvSpPr>
        <p:spPr>
          <a:xfrm>
            <a:off x="5543533" y="5202294"/>
            <a:ext cx="1104934" cy="1104934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3">
            <a:extLst>
              <a:ext uri="{FF2B5EF4-FFF2-40B4-BE49-F238E27FC236}">
                <a16:creationId xmlns:a16="http://schemas.microsoft.com/office/drawing/2014/main" id="{432F2EA6-8886-15BA-CBE1-70CD066A639A}"/>
              </a:ext>
            </a:extLst>
          </p:cNvPr>
          <p:cNvSpPr/>
          <p:nvPr/>
        </p:nvSpPr>
        <p:spPr>
          <a:xfrm>
            <a:off x="5612190" y="5270951"/>
            <a:ext cx="967619" cy="967619"/>
          </a:xfrm>
          <a:prstGeom prst="ellipse">
            <a:avLst/>
          </a:prstGeom>
          <a:gradFill>
            <a:gsLst>
              <a:gs pos="0">
                <a:schemeClr val="tx1"/>
              </a:gs>
              <a:gs pos="48000">
                <a:schemeClr val="accent1"/>
              </a:gs>
            </a:gsLst>
            <a:path path="circle">
              <a:fillToRect l="100000" t="100000"/>
            </a:path>
          </a:gra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D5F17097-798C-06F3-F11F-56C5D118AB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6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6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CAFCC5-287F-12EA-BC40-D5786214E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FF33562F-C510-949B-672D-24234E962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4199BDC-3B0F-CB05-BECE-6107026EAE3A}"/>
              </a:ext>
            </a:extLst>
          </p:cNvPr>
          <p:cNvSpPr txBox="1"/>
          <p:nvPr/>
        </p:nvSpPr>
        <p:spPr>
          <a:xfrm>
            <a:off x="3181015" y="3013501"/>
            <a:ext cx="5829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Ontdek wie je bent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0D34EEF-C0BE-A5F7-7710-6FD11CDE1B12}"/>
              </a:ext>
            </a:extLst>
          </p:cNvPr>
          <p:cNvSpPr txBox="1"/>
          <p:nvPr/>
        </p:nvSpPr>
        <p:spPr>
          <a:xfrm>
            <a:off x="3459805" y="4522500"/>
            <a:ext cx="527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1"/>
                </a:solidFill>
                <a:latin typeface="Sansa SmCon Pro Nor" panose="02000000000000000000" pitchFamily="2" charset="0"/>
              </a:rPr>
              <a:t>Je hebt daar 2 minuten de tijd voor.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B5D3091-5ED7-C637-2E43-B432373C0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548" y="4617054"/>
            <a:ext cx="111502" cy="174022"/>
          </a:xfrm>
          <a:prstGeom prst="rect">
            <a:avLst/>
          </a:prstGeom>
        </p:spPr>
      </p:pic>
      <p:sp>
        <p:nvSpPr>
          <p:cNvPr id="7" name="Oval 3">
            <a:extLst>
              <a:ext uri="{FF2B5EF4-FFF2-40B4-BE49-F238E27FC236}">
                <a16:creationId xmlns:a16="http://schemas.microsoft.com/office/drawing/2014/main" id="{E7BC847C-A4D4-B9D5-A128-CC178E7348D7}"/>
              </a:ext>
            </a:extLst>
          </p:cNvPr>
          <p:cNvSpPr/>
          <p:nvPr/>
        </p:nvSpPr>
        <p:spPr>
          <a:xfrm>
            <a:off x="5543533" y="5162227"/>
            <a:ext cx="1104934" cy="1104934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8CAB25D3-DFAF-B489-0EC0-CC03E7596F88}"/>
              </a:ext>
            </a:extLst>
          </p:cNvPr>
          <p:cNvSpPr/>
          <p:nvPr/>
        </p:nvSpPr>
        <p:spPr>
          <a:xfrm>
            <a:off x="5612190" y="5230884"/>
            <a:ext cx="967619" cy="967619"/>
          </a:xfrm>
          <a:prstGeom prst="ellipse">
            <a:avLst/>
          </a:prstGeom>
          <a:gradFill>
            <a:gsLst>
              <a:gs pos="0">
                <a:schemeClr val="tx1"/>
              </a:gs>
              <a:gs pos="48000">
                <a:schemeClr val="accent1"/>
              </a:gs>
            </a:gsLst>
            <a:path path="circle">
              <a:fillToRect l="100000" t="100000"/>
            </a:path>
          </a:gra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8A4329D-C867-9DD4-7340-887F6B375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4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2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1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D93361-EBAD-2ECB-6E60-369001DC1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F4C77E4E-CD67-0BD9-4735-7AF79EED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  <a:noFill/>
          <a:effectLst/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94B6F41-DED9-3CF5-0690-A247F0A6F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469" y="1910903"/>
            <a:ext cx="3367062" cy="303619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EDCD020-66FD-9E20-34CB-6BE16A0EB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305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0223B5-5A28-C4A3-5AA5-3509783A7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ABBAA32B-8BA1-A5D3-127B-93C6064D90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  <a:noFill/>
          <a:effectLst/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A034459-B627-1216-0A82-A9C308DB46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40613" y="399097"/>
            <a:ext cx="4310773" cy="6081529"/>
          </a:xfrm>
          <a:prstGeom prst="rect">
            <a:avLst/>
          </a:prstGeom>
          <a:effectLst>
            <a:outerShdw blurRad="635000" sx="90000" sy="90000" algn="ctr" rotWithShape="0">
              <a:prstClr val="black">
                <a:alpha val="30035"/>
              </a:prstClr>
            </a:outerShdw>
          </a:effec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5975AE9A-EBAF-E31D-A2AE-79D780D6C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372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2FCA6A-D1EF-51FE-2218-8DA619F0F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3E124966-8274-1DE3-FA81-7602F0C6AF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  <a:noFill/>
          <a:effectLst/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2F3B04E-B187-1780-1883-E16D1F5B1E20}"/>
              </a:ext>
            </a:extLst>
          </p:cNvPr>
          <p:cNvSpPr txBox="1"/>
          <p:nvPr/>
        </p:nvSpPr>
        <p:spPr>
          <a:xfrm>
            <a:off x="2345136" y="2644170"/>
            <a:ext cx="7501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Schrijf de kansen en uitdagingen op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A3FB4E9-8F06-19FF-534A-16026D466D80}"/>
              </a:ext>
            </a:extLst>
          </p:cNvPr>
          <p:cNvSpPr txBox="1"/>
          <p:nvPr/>
        </p:nvSpPr>
        <p:spPr>
          <a:xfrm>
            <a:off x="3459805" y="4659564"/>
            <a:ext cx="527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1"/>
                </a:solidFill>
                <a:latin typeface="Sansa SmCon Pro Nor" panose="02000000000000000000" pitchFamily="2" charset="0"/>
              </a:rPr>
              <a:t>Je hebt daar 1 minuut de tijd voor.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FE5A8D2-D813-E440-6D63-D9E15AAFB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548" y="4754118"/>
            <a:ext cx="111502" cy="174022"/>
          </a:xfrm>
          <a:prstGeom prst="rect">
            <a:avLst/>
          </a:prstGeom>
        </p:spPr>
      </p:pic>
      <p:sp>
        <p:nvSpPr>
          <p:cNvPr id="7" name="Oval 3">
            <a:extLst>
              <a:ext uri="{FF2B5EF4-FFF2-40B4-BE49-F238E27FC236}">
                <a16:creationId xmlns:a16="http://schemas.microsoft.com/office/drawing/2014/main" id="{88BA9DA6-E96B-C7E1-5AAB-FDD2AC4651ED}"/>
              </a:ext>
            </a:extLst>
          </p:cNvPr>
          <p:cNvSpPr/>
          <p:nvPr/>
        </p:nvSpPr>
        <p:spPr>
          <a:xfrm>
            <a:off x="5543533" y="5202294"/>
            <a:ext cx="1104934" cy="1104934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3">
            <a:extLst>
              <a:ext uri="{FF2B5EF4-FFF2-40B4-BE49-F238E27FC236}">
                <a16:creationId xmlns:a16="http://schemas.microsoft.com/office/drawing/2014/main" id="{D8103E64-1D43-73A6-01DD-FC6B5D257E5D}"/>
              </a:ext>
            </a:extLst>
          </p:cNvPr>
          <p:cNvSpPr/>
          <p:nvPr/>
        </p:nvSpPr>
        <p:spPr>
          <a:xfrm>
            <a:off x="5612190" y="5270951"/>
            <a:ext cx="967619" cy="967619"/>
          </a:xfrm>
          <a:prstGeom prst="ellipse">
            <a:avLst/>
          </a:prstGeom>
          <a:gradFill>
            <a:gsLst>
              <a:gs pos="0">
                <a:schemeClr val="tx1"/>
              </a:gs>
              <a:gs pos="48000">
                <a:schemeClr val="accent1"/>
              </a:gs>
            </a:gsLst>
            <a:path path="circle">
              <a:fillToRect l="100000" t="100000"/>
            </a:path>
          </a:gra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A239B55-EDF2-0A49-471D-A557A0B30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642" y="619430"/>
            <a:ext cx="1610715" cy="145243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6F6CB88-CE0C-9882-6D3E-5CDC6D33D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3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6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6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5AC700-6A52-9662-AB07-6DC4AD4B0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30779FCF-FB23-AA35-F7E9-B7312336B2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  <a:noFill/>
          <a:effectLst/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0057428-D48C-80DC-B583-EC6F18FB144F}"/>
              </a:ext>
            </a:extLst>
          </p:cNvPr>
          <p:cNvSpPr txBox="1"/>
          <p:nvPr/>
        </p:nvSpPr>
        <p:spPr>
          <a:xfrm>
            <a:off x="2345136" y="2644170"/>
            <a:ext cx="7501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Bespreek de </a:t>
            </a:r>
            <a:b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</a:br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AI-bouwsteen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1C04833-959B-557B-A2DA-72D83ACB2B35}"/>
              </a:ext>
            </a:extLst>
          </p:cNvPr>
          <p:cNvSpPr txBox="1"/>
          <p:nvPr/>
        </p:nvSpPr>
        <p:spPr>
          <a:xfrm>
            <a:off x="3459805" y="4659564"/>
            <a:ext cx="527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1"/>
                </a:solidFill>
                <a:latin typeface="Sansa SmCon Pro Nor" panose="02000000000000000000" pitchFamily="2" charset="0"/>
              </a:rPr>
              <a:t>Je hebt daar 8 minuten de tijd voor. 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4B8BB95-44BD-EA7B-D877-E8037008D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548" y="4754118"/>
            <a:ext cx="111502" cy="174022"/>
          </a:xfrm>
          <a:prstGeom prst="rect">
            <a:avLst/>
          </a:prstGeom>
        </p:spPr>
      </p:pic>
      <p:sp>
        <p:nvSpPr>
          <p:cNvPr id="13" name="Oval 3">
            <a:extLst>
              <a:ext uri="{FF2B5EF4-FFF2-40B4-BE49-F238E27FC236}">
                <a16:creationId xmlns:a16="http://schemas.microsoft.com/office/drawing/2014/main" id="{7D585062-E06F-4F38-59E8-1A12B94E1968}"/>
              </a:ext>
            </a:extLst>
          </p:cNvPr>
          <p:cNvSpPr/>
          <p:nvPr/>
        </p:nvSpPr>
        <p:spPr>
          <a:xfrm>
            <a:off x="5543533" y="5202294"/>
            <a:ext cx="1104934" cy="1104934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3">
            <a:extLst>
              <a:ext uri="{FF2B5EF4-FFF2-40B4-BE49-F238E27FC236}">
                <a16:creationId xmlns:a16="http://schemas.microsoft.com/office/drawing/2014/main" id="{95D0BE56-8FA3-6F9A-3ABF-4FC3FFD733C1}"/>
              </a:ext>
            </a:extLst>
          </p:cNvPr>
          <p:cNvSpPr/>
          <p:nvPr/>
        </p:nvSpPr>
        <p:spPr>
          <a:xfrm>
            <a:off x="5612190" y="5270951"/>
            <a:ext cx="967619" cy="967619"/>
          </a:xfrm>
          <a:prstGeom prst="ellipse">
            <a:avLst/>
          </a:prstGeom>
          <a:gradFill>
            <a:gsLst>
              <a:gs pos="0">
                <a:schemeClr val="tx1"/>
              </a:gs>
              <a:gs pos="48000">
                <a:schemeClr val="accent1"/>
              </a:gs>
            </a:gsLst>
            <a:path path="circle">
              <a:fillToRect l="100000" t="100000"/>
            </a:path>
          </a:gra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ADB2229-CFD7-1BF2-5D7B-C04D6A961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642" y="619430"/>
            <a:ext cx="1610715" cy="145243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F3D716A-E14F-8080-EEF8-0786986EE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48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79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48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7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BE4EB9-F68F-95D0-5A2E-E6BBD5A8A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87B9CD91-E92D-8EA1-136F-714973ED3D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  <a:noFill/>
          <a:effectLst/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F0A0E75F-30CE-78D1-A818-7A77A34C9F82}"/>
              </a:ext>
            </a:extLst>
          </p:cNvPr>
          <p:cNvSpPr txBox="1"/>
          <p:nvPr/>
        </p:nvSpPr>
        <p:spPr>
          <a:xfrm>
            <a:off x="3138777" y="2644170"/>
            <a:ext cx="5944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Tijd om tot een besluit te komen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440100F-A9D7-5D5E-6C5F-08E7F1FAD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642" y="619430"/>
            <a:ext cx="1610715" cy="1452436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DC9C38C5-8D3A-8CA9-AC51-0DA2BEEF1250}"/>
              </a:ext>
            </a:extLst>
          </p:cNvPr>
          <p:cNvSpPr txBox="1"/>
          <p:nvPr/>
        </p:nvSpPr>
        <p:spPr>
          <a:xfrm>
            <a:off x="3459805" y="4659564"/>
            <a:ext cx="527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1"/>
                </a:solidFill>
                <a:latin typeface="Sansa SmCon Pro Nor" panose="02000000000000000000" pitchFamily="2" charset="0"/>
              </a:rPr>
              <a:t>Je hebt daar 1 minuut de tijd voor. 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AA80AC1-4452-585E-CF0B-B9BFEB2A8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548" y="4754118"/>
            <a:ext cx="111502" cy="174022"/>
          </a:xfrm>
          <a:prstGeom prst="rect">
            <a:avLst/>
          </a:prstGeom>
        </p:spPr>
      </p:pic>
      <p:sp>
        <p:nvSpPr>
          <p:cNvPr id="13" name="Oval 3">
            <a:extLst>
              <a:ext uri="{FF2B5EF4-FFF2-40B4-BE49-F238E27FC236}">
                <a16:creationId xmlns:a16="http://schemas.microsoft.com/office/drawing/2014/main" id="{FD701CAD-76E6-C066-DCA3-776A8A49168E}"/>
              </a:ext>
            </a:extLst>
          </p:cNvPr>
          <p:cNvSpPr/>
          <p:nvPr/>
        </p:nvSpPr>
        <p:spPr>
          <a:xfrm>
            <a:off x="5543533" y="5202294"/>
            <a:ext cx="1104934" cy="1104934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3">
            <a:extLst>
              <a:ext uri="{FF2B5EF4-FFF2-40B4-BE49-F238E27FC236}">
                <a16:creationId xmlns:a16="http://schemas.microsoft.com/office/drawing/2014/main" id="{146BD931-71E1-0DCE-375D-28D0E5400A01}"/>
              </a:ext>
            </a:extLst>
          </p:cNvPr>
          <p:cNvSpPr/>
          <p:nvPr/>
        </p:nvSpPr>
        <p:spPr>
          <a:xfrm>
            <a:off x="5612190" y="5270951"/>
            <a:ext cx="967619" cy="967619"/>
          </a:xfrm>
          <a:prstGeom prst="ellipse">
            <a:avLst/>
          </a:prstGeom>
          <a:gradFill>
            <a:gsLst>
              <a:gs pos="0">
                <a:schemeClr val="tx1"/>
              </a:gs>
              <a:gs pos="48000">
                <a:schemeClr val="accent1"/>
              </a:gs>
            </a:gsLst>
            <a:path path="circle">
              <a:fillToRect l="100000" t="100000"/>
            </a:path>
          </a:gra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0C4D54C8-7794-D86D-8A53-7624735B1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9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6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6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778DCA-A149-A26B-802A-E74D732BF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8412503E-5BEE-8992-1783-073F443D0A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  <a:noFill/>
          <a:effectLst/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91F389F-09BA-E2CC-D61E-5E4D7F563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469" y="1910903"/>
            <a:ext cx="3367062" cy="303619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CCEA966-95A1-5003-BBA3-FC4DAEA82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078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81D63E-0453-1092-A450-501715E6A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4723DE11-CCC8-0396-0434-384485A900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  <a:noFill/>
          <a:effectLst/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6E1B1B2-F5B2-6F5D-50A6-25166C2318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40613" y="399097"/>
            <a:ext cx="4310773" cy="6081529"/>
          </a:xfrm>
          <a:prstGeom prst="rect">
            <a:avLst/>
          </a:prstGeom>
          <a:effectLst>
            <a:outerShdw blurRad="635000" sx="90000" sy="90000" algn="ctr" rotWithShape="0">
              <a:prstClr val="black">
                <a:alpha val="30035"/>
              </a:prstClr>
            </a:outerShdw>
          </a:effec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ADF12EF-F36D-3264-54F9-22BE6BCC7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679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A8504A-3C16-437A-4151-303C24AA3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F20ACA8F-6CD7-987B-7C40-16B3D4406E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  <a:noFill/>
          <a:effectLst/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3CE04B9-6E8D-2A59-3987-67E073A29030}"/>
              </a:ext>
            </a:extLst>
          </p:cNvPr>
          <p:cNvSpPr txBox="1"/>
          <p:nvPr/>
        </p:nvSpPr>
        <p:spPr>
          <a:xfrm>
            <a:off x="2345136" y="2644170"/>
            <a:ext cx="7501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Schrijf de kansen en uitdagingen op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179BD3A-A7E9-909D-A354-7E84F51D9EC8}"/>
              </a:ext>
            </a:extLst>
          </p:cNvPr>
          <p:cNvSpPr txBox="1"/>
          <p:nvPr/>
        </p:nvSpPr>
        <p:spPr>
          <a:xfrm>
            <a:off x="3459805" y="4659564"/>
            <a:ext cx="527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1"/>
                </a:solidFill>
                <a:latin typeface="Sansa SmCon Pro Nor" panose="02000000000000000000" pitchFamily="2" charset="0"/>
              </a:rPr>
              <a:t>Je hebt daar 1 minuut de tijd voor.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6B594D0-6B82-01C6-56EB-F809C1DB5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548" y="4754118"/>
            <a:ext cx="111502" cy="174022"/>
          </a:xfrm>
          <a:prstGeom prst="rect">
            <a:avLst/>
          </a:prstGeom>
        </p:spPr>
      </p:pic>
      <p:sp>
        <p:nvSpPr>
          <p:cNvPr id="7" name="Oval 3">
            <a:extLst>
              <a:ext uri="{FF2B5EF4-FFF2-40B4-BE49-F238E27FC236}">
                <a16:creationId xmlns:a16="http://schemas.microsoft.com/office/drawing/2014/main" id="{2E9121F0-D5BE-D325-C3AA-DE9B4AD20B6E}"/>
              </a:ext>
            </a:extLst>
          </p:cNvPr>
          <p:cNvSpPr/>
          <p:nvPr/>
        </p:nvSpPr>
        <p:spPr>
          <a:xfrm>
            <a:off x="5543533" y="5202294"/>
            <a:ext cx="1104934" cy="1104934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3">
            <a:extLst>
              <a:ext uri="{FF2B5EF4-FFF2-40B4-BE49-F238E27FC236}">
                <a16:creationId xmlns:a16="http://schemas.microsoft.com/office/drawing/2014/main" id="{34B8B690-4E04-1A2A-B0E0-9D815AC20019}"/>
              </a:ext>
            </a:extLst>
          </p:cNvPr>
          <p:cNvSpPr/>
          <p:nvPr/>
        </p:nvSpPr>
        <p:spPr>
          <a:xfrm>
            <a:off x="5612190" y="5270951"/>
            <a:ext cx="967619" cy="967619"/>
          </a:xfrm>
          <a:prstGeom prst="ellipse">
            <a:avLst/>
          </a:prstGeom>
          <a:gradFill>
            <a:gsLst>
              <a:gs pos="0">
                <a:schemeClr val="tx1"/>
              </a:gs>
              <a:gs pos="48000">
                <a:schemeClr val="accent1"/>
              </a:gs>
            </a:gsLst>
            <a:path path="circle">
              <a:fillToRect l="100000" t="100000"/>
            </a:path>
          </a:gra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4FDD365-1611-CE06-EE3C-7813B6E3E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304" y="622427"/>
            <a:ext cx="1607392" cy="144944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FAA4D9C-B5A3-A432-41B7-F99625461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9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6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6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F12D43-B88B-740F-269A-3D57A105C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EB9D1BF8-7818-C3EC-D7A0-EBF703DFC0B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  <a:noFill/>
          <a:effectLst/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7A18970C-04A1-B370-1D21-FD4AC4A4E2A6}"/>
              </a:ext>
            </a:extLst>
          </p:cNvPr>
          <p:cNvSpPr txBox="1"/>
          <p:nvPr/>
        </p:nvSpPr>
        <p:spPr>
          <a:xfrm>
            <a:off x="2345136" y="2644170"/>
            <a:ext cx="7501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Bespreek de </a:t>
            </a:r>
            <a:b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</a:br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AI-bouwsteen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6FEEE10-D9FB-B244-4C41-719B7021D003}"/>
              </a:ext>
            </a:extLst>
          </p:cNvPr>
          <p:cNvSpPr txBox="1"/>
          <p:nvPr/>
        </p:nvSpPr>
        <p:spPr>
          <a:xfrm>
            <a:off x="3459805" y="4659564"/>
            <a:ext cx="527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1"/>
                </a:solidFill>
                <a:latin typeface="Sansa SmCon Pro Nor" panose="02000000000000000000" pitchFamily="2" charset="0"/>
              </a:rPr>
              <a:t>Je hebt daar 8 minuten de tijd voor. 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C9D2E0C-7A68-140B-7105-EB15FE24B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548" y="4754118"/>
            <a:ext cx="111502" cy="174022"/>
          </a:xfrm>
          <a:prstGeom prst="rect">
            <a:avLst/>
          </a:prstGeom>
        </p:spPr>
      </p:pic>
      <p:sp>
        <p:nvSpPr>
          <p:cNvPr id="13" name="Oval 3">
            <a:extLst>
              <a:ext uri="{FF2B5EF4-FFF2-40B4-BE49-F238E27FC236}">
                <a16:creationId xmlns:a16="http://schemas.microsoft.com/office/drawing/2014/main" id="{422CA856-C38C-9CDB-4C9B-694535ED73B7}"/>
              </a:ext>
            </a:extLst>
          </p:cNvPr>
          <p:cNvSpPr/>
          <p:nvPr/>
        </p:nvSpPr>
        <p:spPr>
          <a:xfrm>
            <a:off x="5543533" y="5202294"/>
            <a:ext cx="1104934" cy="1104934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3">
            <a:extLst>
              <a:ext uri="{FF2B5EF4-FFF2-40B4-BE49-F238E27FC236}">
                <a16:creationId xmlns:a16="http://schemas.microsoft.com/office/drawing/2014/main" id="{C11490B4-C928-7626-21AB-B38EB7868186}"/>
              </a:ext>
            </a:extLst>
          </p:cNvPr>
          <p:cNvSpPr/>
          <p:nvPr/>
        </p:nvSpPr>
        <p:spPr>
          <a:xfrm>
            <a:off x="5612190" y="5270951"/>
            <a:ext cx="967619" cy="967619"/>
          </a:xfrm>
          <a:prstGeom prst="ellipse">
            <a:avLst/>
          </a:prstGeom>
          <a:gradFill>
            <a:gsLst>
              <a:gs pos="0">
                <a:schemeClr val="tx1"/>
              </a:gs>
              <a:gs pos="48000">
                <a:schemeClr val="accent1"/>
              </a:gs>
            </a:gsLst>
            <a:path path="circle">
              <a:fillToRect l="100000" t="100000"/>
            </a:path>
          </a:gra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EC22728-C4DB-3766-2631-84EC8741A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304" y="622427"/>
            <a:ext cx="1607392" cy="144944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FC50F0B-29B3-8049-750C-AD090046CF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1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48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79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48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7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D9CA60-4087-B323-EAD7-311450755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746ABD6E-7A7F-D3C6-29A6-BF0310112F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  <a:noFill/>
          <a:effectLst/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E6999F3-A141-8C67-E28E-A632DDD0B80A}"/>
              </a:ext>
            </a:extLst>
          </p:cNvPr>
          <p:cNvSpPr txBox="1"/>
          <p:nvPr/>
        </p:nvSpPr>
        <p:spPr>
          <a:xfrm>
            <a:off x="3138777" y="2644170"/>
            <a:ext cx="5944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Tijd om tot een besluit te komen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BCD21E6-F9FE-1E78-36B2-4C5FB948C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304" y="622427"/>
            <a:ext cx="1607392" cy="144944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A8DC054E-2602-B862-A3E3-0614D1DE9538}"/>
              </a:ext>
            </a:extLst>
          </p:cNvPr>
          <p:cNvSpPr txBox="1"/>
          <p:nvPr/>
        </p:nvSpPr>
        <p:spPr>
          <a:xfrm>
            <a:off x="3459805" y="4659564"/>
            <a:ext cx="527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1"/>
                </a:solidFill>
                <a:latin typeface="Sansa SmCon Pro Nor" panose="02000000000000000000" pitchFamily="2" charset="0"/>
              </a:rPr>
              <a:t>Je hebt daar 1 minuut de tijd voor. 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D923E90-BD9E-373C-FDBC-93763329E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548" y="4754118"/>
            <a:ext cx="111502" cy="174022"/>
          </a:xfrm>
          <a:prstGeom prst="rect">
            <a:avLst/>
          </a:prstGeom>
        </p:spPr>
      </p:pic>
      <p:sp>
        <p:nvSpPr>
          <p:cNvPr id="13" name="Oval 3">
            <a:extLst>
              <a:ext uri="{FF2B5EF4-FFF2-40B4-BE49-F238E27FC236}">
                <a16:creationId xmlns:a16="http://schemas.microsoft.com/office/drawing/2014/main" id="{6EB8C0DF-685B-DC34-EC6A-55D89A9BA7A7}"/>
              </a:ext>
            </a:extLst>
          </p:cNvPr>
          <p:cNvSpPr/>
          <p:nvPr/>
        </p:nvSpPr>
        <p:spPr>
          <a:xfrm>
            <a:off x="5543533" y="5202294"/>
            <a:ext cx="1104934" cy="1104934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3">
            <a:extLst>
              <a:ext uri="{FF2B5EF4-FFF2-40B4-BE49-F238E27FC236}">
                <a16:creationId xmlns:a16="http://schemas.microsoft.com/office/drawing/2014/main" id="{103A4747-630E-2B9B-9583-FAE77A7C5EC8}"/>
              </a:ext>
            </a:extLst>
          </p:cNvPr>
          <p:cNvSpPr/>
          <p:nvPr/>
        </p:nvSpPr>
        <p:spPr>
          <a:xfrm>
            <a:off x="5612190" y="5270951"/>
            <a:ext cx="967619" cy="967619"/>
          </a:xfrm>
          <a:prstGeom prst="ellipse">
            <a:avLst/>
          </a:prstGeom>
          <a:gradFill>
            <a:gsLst>
              <a:gs pos="0">
                <a:schemeClr val="tx1"/>
              </a:gs>
              <a:gs pos="48000">
                <a:schemeClr val="accent1"/>
              </a:gs>
            </a:gsLst>
            <a:path path="circle">
              <a:fillToRect l="100000" t="100000"/>
            </a:path>
          </a:gra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AF1C1DB5-28FA-0C86-D34E-653B6CA4B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1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6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6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F8BA9F-AEA8-CD06-A4CD-A1CA3DAA9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23E6A1B6-A4D2-780E-F4ED-78B3D3C65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B655F23-6C2A-F231-3723-11F008C1693E}"/>
              </a:ext>
            </a:extLst>
          </p:cNvPr>
          <p:cNvSpPr txBox="1"/>
          <p:nvPr/>
        </p:nvSpPr>
        <p:spPr>
          <a:xfrm>
            <a:off x="3459805" y="2644170"/>
            <a:ext cx="52723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Stel je aan </a:t>
            </a:r>
            <a:b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</a:br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elkaar voor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8DC741E-DECF-A7A9-7451-5407AA396417}"/>
              </a:ext>
            </a:extLst>
          </p:cNvPr>
          <p:cNvSpPr txBox="1"/>
          <p:nvPr/>
        </p:nvSpPr>
        <p:spPr>
          <a:xfrm>
            <a:off x="3459805" y="4522500"/>
            <a:ext cx="527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1"/>
                </a:solidFill>
                <a:latin typeface="Sansa SmCon Pro Nor" panose="02000000000000000000" pitchFamily="2" charset="0"/>
              </a:rPr>
              <a:t>Je hebt daar 3 minuten de tijd voor. </a:t>
            </a:r>
          </a:p>
        </p:txBody>
      </p:sp>
      <p:sp>
        <p:nvSpPr>
          <p:cNvPr id="3" name="Oval 3">
            <a:extLst>
              <a:ext uri="{FF2B5EF4-FFF2-40B4-BE49-F238E27FC236}">
                <a16:creationId xmlns:a16="http://schemas.microsoft.com/office/drawing/2014/main" id="{3DC73316-FCA5-BB84-1F95-7A2341128F3B}"/>
              </a:ext>
            </a:extLst>
          </p:cNvPr>
          <p:cNvSpPr/>
          <p:nvPr/>
        </p:nvSpPr>
        <p:spPr>
          <a:xfrm>
            <a:off x="5543533" y="5162227"/>
            <a:ext cx="1104934" cy="1104934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863F6BA0-FCE1-BFE3-E7B5-43914E19F297}"/>
              </a:ext>
            </a:extLst>
          </p:cNvPr>
          <p:cNvSpPr/>
          <p:nvPr/>
        </p:nvSpPr>
        <p:spPr>
          <a:xfrm>
            <a:off x="5612190" y="5230884"/>
            <a:ext cx="967619" cy="967619"/>
          </a:xfrm>
          <a:prstGeom prst="ellipse">
            <a:avLst/>
          </a:prstGeom>
          <a:gradFill>
            <a:gsLst>
              <a:gs pos="0">
                <a:schemeClr val="tx1"/>
              </a:gs>
              <a:gs pos="48000">
                <a:schemeClr val="accent1"/>
              </a:gs>
            </a:gsLst>
            <a:path path="circle">
              <a:fillToRect l="100000" t="100000"/>
            </a:path>
          </a:gra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22C4790-F0E5-9E10-B9F0-616AB5ECD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548" y="4617054"/>
            <a:ext cx="111502" cy="17402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011DA1C-56D5-4B8C-213C-E2D8228EE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4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8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18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E1D176-C21F-9A97-A55B-53E1C6EB2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6BEBB0BC-D66F-E606-FE15-89161BB94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A8205D6-17AC-E630-0630-061783D92D94}"/>
              </a:ext>
            </a:extLst>
          </p:cNvPr>
          <p:cNvSpPr txBox="1"/>
          <p:nvPr/>
        </p:nvSpPr>
        <p:spPr>
          <a:xfrm>
            <a:off x="2749259" y="2644170"/>
            <a:ext cx="67089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Staan de schuifjes nog in goed in 2031?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8D7772A-92E3-2BB0-1EF4-96B4E874B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252" y="708660"/>
            <a:ext cx="717496" cy="55372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F84D3FC-5A24-26B4-4031-BF144E19C354}"/>
              </a:ext>
            </a:extLst>
          </p:cNvPr>
          <p:cNvSpPr txBox="1"/>
          <p:nvPr/>
        </p:nvSpPr>
        <p:spPr>
          <a:xfrm>
            <a:off x="3459805" y="4522500"/>
            <a:ext cx="527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1"/>
                </a:solidFill>
                <a:latin typeface="Sansa SmCon Pro Nor" panose="02000000000000000000" pitchFamily="2" charset="0"/>
              </a:rPr>
              <a:t>Je hebt daar 2 minuten de tijd voor.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6ADB17E-ABCE-FD64-D371-A5C7C84CA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548" y="4620155"/>
            <a:ext cx="111502" cy="17402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4005AF6-6856-389D-E630-56BACD4D6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236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89408-161D-D5D7-BEBD-C3C7E1EDF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2F0BE3D7-5613-80D8-41B7-281B948B1974}"/>
              </a:ext>
            </a:extLst>
          </p:cNvPr>
          <p:cNvSpPr/>
          <p:nvPr/>
        </p:nvSpPr>
        <p:spPr>
          <a:xfrm>
            <a:off x="0" y="-149901"/>
            <a:ext cx="12192000" cy="7403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tekst, schermopname, nummer&#10;&#10;Door AI gegenereerde inhoud is mogelijk onjuist.">
            <a:extLst>
              <a:ext uri="{FF2B5EF4-FFF2-40B4-BE49-F238E27FC236}">
                <a16:creationId xmlns:a16="http://schemas.microsoft.com/office/drawing/2014/main" id="{41BAADF1-0BA1-0483-9BD8-311AD5EE1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9901"/>
            <a:ext cx="10476168" cy="7403745"/>
          </a:xfrm>
          <a:prstGeom prst="rect">
            <a:avLst/>
          </a:prstGeom>
        </p:spPr>
      </p:pic>
      <p:sp>
        <p:nvSpPr>
          <p:cNvPr id="8" name="Oval 3">
            <a:extLst>
              <a:ext uri="{FF2B5EF4-FFF2-40B4-BE49-F238E27FC236}">
                <a16:creationId xmlns:a16="http://schemas.microsoft.com/office/drawing/2014/main" id="{B6C86074-DB9B-9D62-156D-AF8F4F966051}"/>
              </a:ext>
            </a:extLst>
          </p:cNvPr>
          <p:cNvSpPr/>
          <p:nvPr/>
        </p:nvSpPr>
        <p:spPr>
          <a:xfrm>
            <a:off x="10640188" y="680168"/>
            <a:ext cx="1104934" cy="1104934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3">
            <a:extLst>
              <a:ext uri="{FF2B5EF4-FFF2-40B4-BE49-F238E27FC236}">
                <a16:creationId xmlns:a16="http://schemas.microsoft.com/office/drawing/2014/main" id="{38E4EE2B-24FD-E3F2-C3ED-C8CA5FAD4BD4}"/>
              </a:ext>
            </a:extLst>
          </p:cNvPr>
          <p:cNvSpPr/>
          <p:nvPr/>
        </p:nvSpPr>
        <p:spPr>
          <a:xfrm>
            <a:off x="10708845" y="748825"/>
            <a:ext cx="967619" cy="967619"/>
          </a:xfrm>
          <a:prstGeom prst="ellipse">
            <a:avLst/>
          </a:prstGeom>
          <a:gradFill>
            <a:gsLst>
              <a:gs pos="0">
                <a:schemeClr val="tx1"/>
              </a:gs>
              <a:gs pos="48000">
                <a:schemeClr val="accent1"/>
              </a:gs>
            </a:gsLst>
            <a:path path="circle">
              <a:fillToRect l="100000" t="100000"/>
            </a:path>
          </a:gra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75061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12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140C6-4F17-0C85-20CB-32FEDC0F2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vuurwerk&#10;&#10;Door AI gegenereerde inhoud is mogelijk onjuist.">
            <a:extLst>
              <a:ext uri="{FF2B5EF4-FFF2-40B4-BE49-F238E27FC236}">
                <a16:creationId xmlns:a16="http://schemas.microsoft.com/office/drawing/2014/main" id="{9BB079A5-76C3-8D04-FBF4-D89638F5F0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2000"/>
          </a:blip>
          <a:srcRect/>
          <a:stretch>
            <a:fillRect/>
          </a:stretch>
        </p:blipFill>
        <p:spPr>
          <a:xfrm>
            <a:off x="-1005840" y="-1897380"/>
            <a:ext cx="14203680" cy="10652760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C4F83441-178F-0706-CC10-889C36803628}"/>
              </a:ext>
            </a:extLst>
          </p:cNvPr>
          <p:cNvSpPr/>
          <p:nvPr/>
        </p:nvSpPr>
        <p:spPr>
          <a:xfrm>
            <a:off x="3072765" y="405764"/>
            <a:ext cx="6046470" cy="60464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9050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B810677-BEF3-C851-B35D-419FBDE36BFF}"/>
              </a:ext>
            </a:extLst>
          </p:cNvPr>
          <p:cNvSpPr txBox="1"/>
          <p:nvPr/>
        </p:nvSpPr>
        <p:spPr>
          <a:xfrm>
            <a:off x="3459805" y="2968530"/>
            <a:ext cx="5272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Tijdsprong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289A772-031D-8F26-187F-709BEFAFB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744" y="-753256"/>
            <a:ext cx="8364511" cy="8364511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EF781FE-A060-5B1B-C6E5-C71A92D8A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6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D2B8C3-5298-F716-3E3A-69D9225BC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99E131CC-8D86-7A9E-34F8-53EBE2F0C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C6CCA3B-734F-CEDC-1031-F3802FC6774C}"/>
              </a:ext>
            </a:extLst>
          </p:cNvPr>
          <p:cNvSpPr txBox="1"/>
          <p:nvPr/>
        </p:nvSpPr>
        <p:spPr>
          <a:xfrm>
            <a:off x="2604563" y="2644170"/>
            <a:ext cx="6982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Schrijf je belangrijkste inzichten op</a:t>
            </a:r>
            <a:endParaRPr lang="nl-NL" sz="3600" dirty="0">
              <a:solidFill>
                <a:schemeClr val="accent1"/>
              </a:solidFill>
              <a:latin typeface="Sansa SmCon Pro Nor" panose="02000000000000000000" pitchFamily="2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3DFEC3C-115B-9613-59F1-5EE82330F16B}"/>
              </a:ext>
            </a:extLst>
          </p:cNvPr>
          <p:cNvSpPr txBox="1"/>
          <p:nvPr/>
        </p:nvSpPr>
        <p:spPr>
          <a:xfrm>
            <a:off x="3459805" y="4659564"/>
            <a:ext cx="527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1"/>
                </a:solidFill>
                <a:latin typeface="Sansa SmCon Pro Nor" panose="02000000000000000000" pitchFamily="2" charset="0"/>
              </a:rPr>
              <a:t>Je hebt daar 1 minuut de tijd voor.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AB7CBE6-49A5-49C7-F68C-E1AEFFB1D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548" y="4754118"/>
            <a:ext cx="111502" cy="174022"/>
          </a:xfrm>
          <a:prstGeom prst="rect">
            <a:avLst/>
          </a:prstGeom>
        </p:spPr>
      </p:pic>
      <p:sp>
        <p:nvSpPr>
          <p:cNvPr id="5" name="Oval 3">
            <a:extLst>
              <a:ext uri="{FF2B5EF4-FFF2-40B4-BE49-F238E27FC236}">
                <a16:creationId xmlns:a16="http://schemas.microsoft.com/office/drawing/2014/main" id="{C32DE5E0-E6DE-DDD7-CC81-AEE788E1C0E4}"/>
              </a:ext>
            </a:extLst>
          </p:cNvPr>
          <p:cNvSpPr/>
          <p:nvPr/>
        </p:nvSpPr>
        <p:spPr>
          <a:xfrm>
            <a:off x="5543533" y="5202294"/>
            <a:ext cx="1104934" cy="1104934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3">
            <a:extLst>
              <a:ext uri="{FF2B5EF4-FFF2-40B4-BE49-F238E27FC236}">
                <a16:creationId xmlns:a16="http://schemas.microsoft.com/office/drawing/2014/main" id="{51CE65DE-54D5-6A72-893E-41DF495C12A9}"/>
              </a:ext>
            </a:extLst>
          </p:cNvPr>
          <p:cNvSpPr/>
          <p:nvPr/>
        </p:nvSpPr>
        <p:spPr>
          <a:xfrm>
            <a:off x="5612190" y="5270951"/>
            <a:ext cx="967619" cy="967619"/>
          </a:xfrm>
          <a:prstGeom prst="ellipse">
            <a:avLst/>
          </a:prstGeom>
          <a:gradFill>
            <a:gsLst>
              <a:gs pos="0">
                <a:schemeClr val="tx1"/>
              </a:gs>
              <a:gs pos="48000">
                <a:schemeClr val="accent1"/>
              </a:gs>
            </a:gsLst>
            <a:path path="circle">
              <a:fillToRect l="100000" t="100000"/>
            </a:path>
          </a:gra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6EB8778-6B99-0FB8-F786-E84A1BB1B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0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6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6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C5005E-1F3A-C77C-89D9-DBA95200F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47D5871B-C152-2D2D-86E5-4539D23B2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98E4C69-4ED6-71BB-3EDD-4CC73ADDE9F8}"/>
              </a:ext>
            </a:extLst>
          </p:cNvPr>
          <p:cNvSpPr txBox="1"/>
          <p:nvPr/>
        </p:nvSpPr>
        <p:spPr>
          <a:xfrm>
            <a:off x="2426208" y="2263185"/>
            <a:ext cx="73441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Wat zijn de belangrijkste inzichten die jullie hebben opgedaan?</a:t>
            </a:r>
            <a:endParaRPr lang="nl-NL" sz="3600" dirty="0">
              <a:solidFill>
                <a:schemeClr val="accent1"/>
              </a:solidFill>
              <a:latin typeface="Sansa SmCon Pro Nor" panose="02000000000000000000" pitchFamily="2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BCC4DE1-C502-90ED-6444-5E926C4C8621}"/>
              </a:ext>
            </a:extLst>
          </p:cNvPr>
          <p:cNvSpPr txBox="1"/>
          <p:nvPr/>
        </p:nvSpPr>
        <p:spPr>
          <a:xfrm>
            <a:off x="3459805" y="4659564"/>
            <a:ext cx="527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1"/>
                </a:solidFill>
                <a:latin typeface="Sansa SmCon Pro Nor" panose="02000000000000000000" pitchFamily="2" charset="0"/>
              </a:rPr>
              <a:t>Je hebt daar 5 minuten de tijd voor.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DC2D9C8-87CF-B5FF-2946-6DD7A2C87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548" y="4754118"/>
            <a:ext cx="111502" cy="174022"/>
          </a:xfrm>
          <a:prstGeom prst="rect">
            <a:avLst/>
          </a:prstGeom>
        </p:spPr>
      </p:pic>
      <p:sp>
        <p:nvSpPr>
          <p:cNvPr id="5" name="Oval 3">
            <a:extLst>
              <a:ext uri="{FF2B5EF4-FFF2-40B4-BE49-F238E27FC236}">
                <a16:creationId xmlns:a16="http://schemas.microsoft.com/office/drawing/2014/main" id="{B3CDA3B7-2708-57A6-460A-D140BE9EB66A}"/>
              </a:ext>
            </a:extLst>
          </p:cNvPr>
          <p:cNvSpPr/>
          <p:nvPr/>
        </p:nvSpPr>
        <p:spPr>
          <a:xfrm>
            <a:off x="5543533" y="5202294"/>
            <a:ext cx="1104934" cy="1104934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3">
            <a:extLst>
              <a:ext uri="{FF2B5EF4-FFF2-40B4-BE49-F238E27FC236}">
                <a16:creationId xmlns:a16="http://schemas.microsoft.com/office/drawing/2014/main" id="{CD315183-99D1-2ED7-EC22-3FC25FDBD2A7}"/>
              </a:ext>
            </a:extLst>
          </p:cNvPr>
          <p:cNvSpPr/>
          <p:nvPr/>
        </p:nvSpPr>
        <p:spPr>
          <a:xfrm>
            <a:off x="5612190" y="5270951"/>
            <a:ext cx="967619" cy="967619"/>
          </a:xfrm>
          <a:prstGeom prst="ellipse">
            <a:avLst/>
          </a:prstGeom>
          <a:gradFill>
            <a:gsLst>
              <a:gs pos="0">
                <a:schemeClr val="tx1"/>
              </a:gs>
              <a:gs pos="48000">
                <a:schemeClr val="accent1"/>
              </a:gs>
            </a:gsLst>
            <a:path path="circle">
              <a:fillToRect l="100000" t="100000"/>
            </a:path>
          </a:gra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6103876-4AC3-E43C-DF61-229556359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1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3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3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B63E14-8D70-9D71-1443-6F47B8EA9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60691983-F747-3E13-3BE7-C23BDDE90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514F7B3-E078-21A5-644F-26129187BF16}"/>
              </a:ext>
            </a:extLst>
          </p:cNvPr>
          <p:cNvSpPr txBox="1"/>
          <p:nvPr/>
        </p:nvSpPr>
        <p:spPr>
          <a:xfrm>
            <a:off x="2639568" y="2263185"/>
            <a:ext cx="6912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Wat zijn de belangrijkste inzichten van iedere school?</a:t>
            </a:r>
            <a:endParaRPr lang="nl-NL" sz="3600" dirty="0">
              <a:solidFill>
                <a:schemeClr val="accent1"/>
              </a:solidFill>
              <a:latin typeface="Sansa SmCon Pro Nor" panose="02000000000000000000" pitchFamily="2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59AB3F7-C68E-EA6E-911E-0186E477B2EF}"/>
              </a:ext>
            </a:extLst>
          </p:cNvPr>
          <p:cNvSpPr txBox="1"/>
          <p:nvPr/>
        </p:nvSpPr>
        <p:spPr>
          <a:xfrm>
            <a:off x="3459805" y="4659564"/>
            <a:ext cx="527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1"/>
                </a:solidFill>
                <a:latin typeface="Sansa SmCon Pro Nor" panose="02000000000000000000" pitchFamily="2" charset="0"/>
              </a:rPr>
              <a:t>Je hebt daar 5 minuten de tijd voor.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D1F0F8A-5F18-75F5-EA7D-94DCA61EF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548" y="4754118"/>
            <a:ext cx="111502" cy="174022"/>
          </a:xfrm>
          <a:prstGeom prst="rect">
            <a:avLst/>
          </a:prstGeom>
        </p:spPr>
      </p:pic>
      <p:sp>
        <p:nvSpPr>
          <p:cNvPr id="5" name="Oval 3">
            <a:extLst>
              <a:ext uri="{FF2B5EF4-FFF2-40B4-BE49-F238E27FC236}">
                <a16:creationId xmlns:a16="http://schemas.microsoft.com/office/drawing/2014/main" id="{8722184F-4C43-B161-2927-86EB9F522845}"/>
              </a:ext>
            </a:extLst>
          </p:cNvPr>
          <p:cNvSpPr/>
          <p:nvPr/>
        </p:nvSpPr>
        <p:spPr>
          <a:xfrm>
            <a:off x="5543533" y="5202294"/>
            <a:ext cx="1104934" cy="1104934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3">
            <a:extLst>
              <a:ext uri="{FF2B5EF4-FFF2-40B4-BE49-F238E27FC236}">
                <a16:creationId xmlns:a16="http://schemas.microsoft.com/office/drawing/2014/main" id="{21B384F4-DC74-B473-32CF-76E4D59C0091}"/>
              </a:ext>
            </a:extLst>
          </p:cNvPr>
          <p:cNvSpPr/>
          <p:nvPr/>
        </p:nvSpPr>
        <p:spPr>
          <a:xfrm>
            <a:off x="5612190" y="5270951"/>
            <a:ext cx="967619" cy="967619"/>
          </a:xfrm>
          <a:prstGeom prst="ellipse">
            <a:avLst/>
          </a:prstGeom>
          <a:gradFill>
            <a:gsLst>
              <a:gs pos="0">
                <a:schemeClr val="tx1"/>
              </a:gs>
              <a:gs pos="48000">
                <a:schemeClr val="accent1"/>
              </a:gs>
            </a:gsLst>
            <a:path path="circle">
              <a:fillToRect l="100000" t="100000"/>
            </a:path>
          </a:gradFill>
          <a:ln w="635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9E36A5E-AF79-55DF-BC1A-330525767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7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3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3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F3BD6-37FA-43F9-4B76-48D1E784C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vuurwerk&#10;&#10;Door AI gegenereerde inhoud is mogelijk onjuist.">
            <a:extLst>
              <a:ext uri="{FF2B5EF4-FFF2-40B4-BE49-F238E27FC236}">
                <a16:creationId xmlns:a16="http://schemas.microsoft.com/office/drawing/2014/main" id="{DD9C0058-5EAF-C414-D0F6-754AB06F654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2000"/>
          </a:blip>
          <a:srcRect/>
          <a:stretch>
            <a:fillRect/>
          </a:stretch>
        </p:blipFill>
        <p:spPr>
          <a:xfrm>
            <a:off x="-1005840" y="-1897380"/>
            <a:ext cx="14203680" cy="10652760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ECBF02A0-1EAD-01FE-2B8E-37576FB8467F}"/>
              </a:ext>
            </a:extLst>
          </p:cNvPr>
          <p:cNvSpPr/>
          <p:nvPr/>
        </p:nvSpPr>
        <p:spPr>
          <a:xfrm>
            <a:off x="3072765" y="405764"/>
            <a:ext cx="6046470" cy="60464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9050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C57B4AA-BE5D-8FE3-C724-BCEF038EB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744" y="-753256"/>
            <a:ext cx="8364511" cy="836451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DF786AA7-3A4B-044E-212E-EFA231682616}"/>
              </a:ext>
            </a:extLst>
          </p:cNvPr>
          <p:cNvSpPr txBox="1"/>
          <p:nvPr/>
        </p:nvSpPr>
        <p:spPr>
          <a:xfrm>
            <a:off x="3459805" y="2968530"/>
            <a:ext cx="5272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 err="1">
                <a:solidFill>
                  <a:schemeClr val="accent1"/>
                </a:solidFill>
                <a:latin typeface="Sansa SmCon Pro Nor" panose="02000000000000000000" pitchFamily="2" charset="0"/>
              </a:rPr>
              <a:t>That’s</a:t>
            </a:r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 a </a:t>
            </a:r>
            <a:r>
              <a:rPr lang="nl-NL" sz="4800" b="1" dirty="0" err="1">
                <a:solidFill>
                  <a:schemeClr val="accent1"/>
                </a:solidFill>
                <a:latin typeface="Sansa SmCon Pro Nor" panose="02000000000000000000" pitchFamily="2" charset="0"/>
              </a:rPr>
              <a:t>wrap</a:t>
            </a:r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!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3851626-F58E-AEF4-045D-E834D3A0C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1" y="495300"/>
            <a:ext cx="1798864" cy="32360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3A05042-7CA2-0F3B-6FF9-DE4BF63FB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69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2F71DC-96B5-957C-27BB-239C8D358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A9BC5B3F-9BBD-D749-1B08-E84DFC7EB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3FD951E-3F88-D72C-8C87-CF97B5561220}"/>
              </a:ext>
            </a:extLst>
          </p:cNvPr>
          <p:cNvSpPr txBox="1"/>
          <p:nvPr/>
        </p:nvSpPr>
        <p:spPr>
          <a:xfrm>
            <a:off x="3459805" y="2644170"/>
            <a:ext cx="52723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Schoolvisie</a:t>
            </a:r>
          </a:p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voorlezen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8CB32E5-F5B5-5E89-4434-A42677B68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26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9E7BDB-B6E3-FA71-7F57-9E9044FAA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B7892394-E113-7B4F-A105-7EA5BFD50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1E595D7-58FD-C27C-5197-B63833BCCBDA}"/>
              </a:ext>
            </a:extLst>
          </p:cNvPr>
          <p:cNvSpPr txBox="1"/>
          <p:nvPr/>
        </p:nvSpPr>
        <p:spPr>
          <a:xfrm>
            <a:off x="3036732" y="2644170"/>
            <a:ext cx="6118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Klaar om samen op avontuur te gaan?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00F1E2B-CDEC-21D5-1F66-6E04111385AB}"/>
              </a:ext>
            </a:extLst>
          </p:cNvPr>
          <p:cNvSpPr txBox="1"/>
          <p:nvPr/>
        </p:nvSpPr>
        <p:spPr>
          <a:xfrm>
            <a:off x="3459805" y="1893600"/>
            <a:ext cx="527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1"/>
                </a:solidFill>
                <a:latin typeface="Sansa SmCon Pro Nor" panose="02000000000000000000" pitchFamily="2" charset="0"/>
              </a:rPr>
              <a:t>De tijd is om!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D8CAECD-82F6-8742-6106-BC58F7097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39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037CC4-8C78-30A5-46B7-0FCFAB9A3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Graphics, kunst, schermopname&#10;&#10;Door AI gegenereerde inhoud is mogelijk onjuist.">
            <a:extLst>
              <a:ext uri="{FF2B5EF4-FFF2-40B4-BE49-F238E27FC236}">
                <a16:creationId xmlns:a16="http://schemas.microsoft.com/office/drawing/2014/main" id="{B8FE750B-93EE-7FD4-D021-EBD2222EC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151" y="134700"/>
            <a:ext cx="9847862" cy="634592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0E46093-3AAA-479F-C6C2-003C0F3436B0}"/>
              </a:ext>
            </a:extLst>
          </p:cNvPr>
          <p:cNvSpPr txBox="1"/>
          <p:nvPr/>
        </p:nvSpPr>
        <p:spPr>
          <a:xfrm>
            <a:off x="2345136" y="2274838"/>
            <a:ext cx="7501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chemeClr val="accent1"/>
                </a:solidFill>
                <a:latin typeface="Sansa SmCon Pro Nor" panose="02000000000000000000" pitchFamily="2" charset="0"/>
              </a:rPr>
              <a:t>Hoe vertaalt jullie onderwijsvisie zich naar jullie operating system?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52E6EB6-3CB3-CC4F-D45D-6B5482B75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252" y="708660"/>
            <a:ext cx="717496" cy="55372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9D24210-DCAA-8F29-5E85-1390A022B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857" y="-539750"/>
            <a:ext cx="2067194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920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ennisne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2E3092"/>
      </a:accent1>
      <a:accent2>
        <a:srgbClr val="0079C3"/>
      </a:accent2>
      <a:accent3>
        <a:srgbClr val="D1006E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b49d1ba-45ba-4e02-a622-c0f0b1c78365">
      <Terms xmlns="http://schemas.microsoft.com/office/infopath/2007/PartnerControls"/>
    </lcf76f155ced4ddcb4097134ff3c332f>
    <TaxCatchAll xmlns="db274d28-a07d-44c7-86d6-0cf4fc9a0004" xsi:nil="true"/>
    <Teamsomgeving xmlns="3b49d1ba-45ba-4e02-a622-c0f0b1c78365">
      <Url xsi:nil="true"/>
      <Description xsi:nil="true"/>
    </Teamsomgeving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ACFF853D5B7A44BFDCA1823C541D20" ma:contentTypeVersion="20" ma:contentTypeDescription="Een nieuw document maken." ma:contentTypeScope="" ma:versionID="f51eed0561bd2fd1a068cd301b0d4d97">
  <xsd:schema xmlns:xsd="http://www.w3.org/2001/XMLSchema" xmlns:xs="http://www.w3.org/2001/XMLSchema" xmlns:p="http://schemas.microsoft.com/office/2006/metadata/properties" xmlns:ns2="3b49d1ba-45ba-4e02-a622-c0f0b1c78365" xmlns:ns3="db274d28-a07d-44c7-86d6-0cf4fc9a0004" targetNamespace="http://schemas.microsoft.com/office/2006/metadata/properties" ma:root="true" ma:fieldsID="365f484094a15accd88187973b11b091" ns2:_="" ns3:_="">
    <xsd:import namespace="3b49d1ba-45ba-4e02-a622-c0f0b1c78365"/>
    <xsd:import namespace="db274d28-a07d-44c7-86d6-0cf4fc9a00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Teamsomgeving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49d1ba-45ba-4e02-a622-c0f0b1c783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199ab15d-996d-49bb-af37-1ae2e5a914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eamsomgeving" ma:index="24" nillable="true" ma:displayName="Teams omgeving" ma:format="Hyperlink" ma:internalName="Teamsomgeving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274d28-a07d-44c7-86d6-0cf4fc9a000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b60b1c3-56dd-4102-9798-21746b610784}" ma:internalName="TaxCatchAll" ma:showField="CatchAllData" ma:web="db274d28-a07d-44c7-86d6-0cf4fc9a00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EA2E6F-20CD-44D5-8FFE-B2B8ED912233}">
  <ds:schemaRefs>
    <ds:schemaRef ds:uri="http://purl.org/dc/dcmitype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aae4bf8a-8c8c-43ff-806f-9aeb51a1c4ff"/>
    <ds:schemaRef ds:uri="d45c63aa-09b5-4749-8f1a-326fb99f9e68"/>
    <ds:schemaRef ds:uri="85cbf34a-dfb4-420a-bb1b-4bc96c9b951a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FA9322F-8E05-4F3D-BAB0-D070C4E9A5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48D22DF-7CB9-4608-BB69-DC713A07F7AB}"/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642</Words>
  <Application>Microsoft Macintosh PowerPoint</Application>
  <PresentationFormat>Breedbeeld</PresentationFormat>
  <Paragraphs>84</Paragraphs>
  <Slides>66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66</vt:i4>
      </vt:variant>
    </vt:vector>
  </HeadingPairs>
  <TitlesOfParts>
    <vt:vector size="71" baseType="lpstr">
      <vt:lpstr>Aptos</vt:lpstr>
      <vt:lpstr>Arial</vt:lpstr>
      <vt:lpstr>Sansa SmCon Pro Nor</vt:lpstr>
      <vt:lpstr>Aptos Display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 van Heerden</dc:creator>
  <cp:lastModifiedBy>Luc van Heerden</cp:lastModifiedBy>
  <cp:revision>2</cp:revision>
  <dcterms:created xsi:type="dcterms:W3CDTF">2025-09-15T07:57:31Z</dcterms:created>
  <dcterms:modified xsi:type="dcterms:W3CDTF">2025-09-24T07:48:39Z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5dc6714-9f23-4030-b547-8c94b19e0b7a_Enabled">
    <vt:lpwstr>true</vt:lpwstr>
  </property>
  <property fmtid="{D5CDD505-2E9C-101B-9397-08002B2CF9AE}" pid="3" name="MSIP_Label_f5dc6714-9f23-4030-b547-8c94b19e0b7a_SetDate">
    <vt:lpwstr>2025-09-15T08:53:08Z</vt:lpwstr>
  </property>
  <property fmtid="{D5CDD505-2E9C-101B-9397-08002B2CF9AE}" pid="4" name="MSIP_Label_f5dc6714-9f23-4030-b547-8c94b19e0b7a_Method">
    <vt:lpwstr>Standard</vt:lpwstr>
  </property>
  <property fmtid="{D5CDD505-2E9C-101B-9397-08002B2CF9AE}" pid="5" name="MSIP_Label_f5dc6714-9f23-4030-b547-8c94b19e0b7a_Name">
    <vt:lpwstr>Internal Information (R3)</vt:lpwstr>
  </property>
  <property fmtid="{D5CDD505-2E9C-101B-9397-08002B2CF9AE}" pid="6" name="MSIP_Label_f5dc6714-9f23-4030-b547-8c94b19e0b7a_SiteId">
    <vt:lpwstr>acbd4e6b-e845-4677-853c-a8d24faf3655</vt:lpwstr>
  </property>
  <property fmtid="{D5CDD505-2E9C-101B-9397-08002B2CF9AE}" pid="7" name="MSIP_Label_f5dc6714-9f23-4030-b547-8c94b19e0b7a_ActionId">
    <vt:lpwstr>e531d430-8081-49bc-9c37-ed8bc6b75c4c</vt:lpwstr>
  </property>
  <property fmtid="{D5CDD505-2E9C-101B-9397-08002B2CF9AE}" pid="8" name="MSIP_Label_f5dc6714-9f23-4030-b547-8c94b19e0b7a_ContentBits">
    <vt:lpwstr>0</vt:lpwstr>
  </property>
  <property fmtid="{D5CDD505-2E9C-101B-9397-08002B2CF9AE}" pid="9" name="MSIP_Label_f5dc6714-9f23-4030-b547-8c94b19e0b7a_Tag">
    <vt:lpwstr>50, 3, 0, 1</vt:lpwstr>
  </property>
  <property fmtid="{D5CDD505-2E9C-101B-9397-08002B2CF9AE}" pid="10" name="ContentTypeId">
    <vt:lpwstr>0x01010038ACFF853D5B7A44BFDCA1823C541D20</vt:lpwstr>
  </property>
  <property fmtid="{D5CDD505-2E9C-101B-9397-08002B2CF9AE}" pid="11" name="MediaServiceImageTags">
    <vt:lpwstr/>
  </property>
</Properties>
</file>