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648" r:id="rId1"/>
  </p:sldMasterIdLst>
  <p:notesMasterIdLst>
    <p:notesMasterId r:id="rId18"/>
  </p:notesMasterIdLst>
  <p:sldIdLst>
    <p:sldId id="362" r:id="rId2"/>
    <p:sldId id="348" r:id="rId3"/>
    <p:sldId id="288" r:id="rId4"/>
    <p:sldId id="350" r:id="rId5"/>
    <p:sldId id="353" r:id="rId6"/>
    <p:sldId id="351" r:id="rId7"/>
    <p:sldId id="354" r:id="rId8"/>
    <p:sldId id="355" r:id="rId9"/>
    <p:sldId id="356" r:id="rId10"/>
    <p:sldId id="358" r:id="rId11"/>
    <p:sldId id="359" r:id="rId12"/>
    <p:sldId id="363" r:id="rId13"/>
    <p:sldId id="360" r:id="rId14"/>
    <p:sldId id="309" r:id="rId15"/>
    <p:sldId id="316" r:id="rId16"/>
    <p:sldId id="361" r:id="rId1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oofdpagina Voortgezet Onderwijs" id="{BE36E980-2EB3-164B-BCB4-014DE912EDE7}">
          <p14:sldIdLst>
            <p14:sldId id="362"/>
          </p14:sldIdLst>
        </p14:section>
        <p14:section name="Voortgezet Onderwijs" id="{33B3AB1E-5F6D-3B44-BB79-C75904E33F33}">
          <p14:sldIdLst>
            <p14:sldId id="348"/>
            <p14:sldId id="288"/>
            <p14:sldId id="350"/>
            <p14:sldId id="353"/>
            <p14:sldId id="351"/>
            <p14:sldId id="354"/>
            <p14:sldId id="355"/>
            <p14:sldId id="356"/>
            <p14:sldId id="358"/>
            <p14:sldId id="359"/>
            <p14:sldId id="363"/>
            <p14:sldId id="360"/>
            <p14:sldId id="309"/>
            <p14:sldId id="316"/>
            <p14:sldId id="36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237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F32F30-E550-4591-ADE4-6E987DD1CEA9}" v="4" dt="2026-03-09T13:05:40.7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96"/>
    <p:restoredTop sz="70068"/>
  </p:normalViewPr>
  <p:slideViewPr>
    <p:cSldViewPr snapToGrid="0">
      <p:cViewPr varScale="1">
        <p:scale>
          <a:sx n="53" d="100"/>
          <a:sy n="53" d="100"/>
        </p:scale>
        <p:origin x="1690"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F406F7-3C81-E145-B3EF-5FE0AEBFD889}" type="datetimeFigureOut">
              <a:rPr lang="nl-NL" smtClean="0"/>
              <a:t>9-3-2026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488EA7-CA82-2549-87F8-B46FB3A40AA1}" type="slidenum">
              <a:rPr lang="nl-NL" smtClean="0"/>
              <a:t>‹nr.›</a:t>
            </a:fld>
            <a:endParaRPr lang="nl-NL"/>
          </a:p>
        </p:txBody>
      </p:sp>
    </p:spTree>
    <p:extLst>
      <p:ext uri="{BB962C8B-B14F-4D97-AF65-F5344CB8AC3E}">
        <p14:creationId xmlns:p14="http://schemas.microsoft.com/office/powerpoint/2010/main" val="476314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unsplash.com/@markuswinkler"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hacker.leisink.net/"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Deze oefening bestaat uit twee onderdelen: we beginnen met een uitleg van de BOB-structuur, een overlegmodel voor crisismanagementteams.</a:t>
            </a:r>
          </a:p>
          <a:p>
            <a:r>
              <a:rPr lang="nl-NL" dirty="0"/>
              <a:t>Vervolgens gaan we die theorie in de praktijk brengen tijdens de oefening. </a:t>
            </a:r>
            <a:r>
              <a:rPr lang="nl-NL" dirty="0">
                <a:effectLst/>
              </a:rPr>
              <a:t>Het belangrijkste oefendoel van de crisisoefening is deelnemers </a:t>
            </a:r>
            <a:r>
              <a:rPr lang="nl-NL" dirty="0"/>
              <a:t>bekendmaken</a:t>
            </a:r>
            <a:r>
              <a:rPr lang="nl-NL" dirty="0">
                <a:effectLst/>
              </a:rPr>
              <a:t> met de BOB-structuur. Daarnaast raken jullie ook bekend </a:t>
            </a:r>
            <a:r>
              <a:rPr lang="nl-NL" dirty="0"/>
              <a:t>met de</a:t>
            </a:r>
            <a:r>
              <a:rPr lang="nl-NL" dirty="0">
                <a:effectLst/>
              </a:rPr>
              <a:t> verschillende rollen in een crisismanagementteam.</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2</a:t>
            </a:fld>
            <a:endParaRPr lang="nl-NL"/>
          </a:p>
        </p:txBody>
      </p:sp>
    </p:spTree>
    <p:extLst>
      <p:ext uri="{BB962C8B-B14F-4D97-AF65-F5344CB8AC3E}">
        <p14:creationId xmlns:p14="http://schemas.microsoft.com/office/powerpoint/2010/main" val="20261171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highlight>
                  <a:srgbClr val="FFFFFF"/>
                </a:highlight>
              </a:rPr>
              <a:t>Dit is de voorbeeldschool, het is mogelijk om de situatie aan te passen naar jouw organisatie. Voor dit scenario is het wenselijk dat er niet enkel </a:t>
            </a:r>
            <a:r>
              <a:rPr lang="nl-NL" err="1">
                <a:highlight>
                  <a:srgbClr val="FFFFFF"/>
                </a:highlight>
              </a:rPr>
              <a:t>bovenschools</a:t>
            </a:r>
            <a:r>
              <a:rPr lang="nl-NL">
                <a:highlight>
                  <a:srgbClr val="FFFFFF"/>
                </a:highlight>
              </a:rPr>
              <a:t> wordt geoefend (dat vraagt veel eigen werk), omdat de ontwikkelde </a:t>
            </a:r>
            <a:r>
              <a:rPr lang="nl-NL" err="1">
                <a:highlight>
                  <a:srgbClr val="FFFFFF"/>
                </a:highlight>
              </a:rPr>
              <a:t>injects</a:t>
            </a:r>
            <a:r>
              <a:rPr lang="nl-NL">
                <a:highlight>
                  <a:srgbClr val="FFFFFF"/>
                </a:highlight>
              </a:rPr>
              <a:t> zijn gericht op een vo-school. Na het introduceren van de school en het schetsen van de scene, deel je de rollenkaartjes uit (met de daarbij horende </a:t>
            </a:r>
            <a:r>
              <a:rPr lang="nl-NL" err="1">
                <a:highlight>
                  <a:srgbClr val="FFFFFF"/>
                </a:highlight>
              </a:rPr>
              <a:t>inject</a:t>
            </a:r>
            <a:r>
              <a:rPr lang="nl-NL">
                <a:highlight>
                  <a:srgbClr val="FFFFFF"/>
                </a:highlight>
              </a:rPr>
              <a:t>): </a:t>
            </a:r>
          </a:p>
          <a:p>
            <a:r>
              <a:rPr lang="nl-NL" dirty="0">
                <a:highlight>
                  <a:srgbClr val="FFFFFF"/>
                </a:highlight>
              </a:rPr>
              <a:t>Vandaag zijn we bijeen op het Levenslust Lyceum. Het is de week van de allerlaatste schoolexamens voordat we de examenperiode ingaan. Een spannend moment voor de leerlingen van de laatste klassen.</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11</a:t>
            </a:fld>
            <a:endParaRPr lang="nl-NL"/>
          </a:p>
        </p:txBody>
      </p:sp>
    </p:spTree>
    <p:extLst>
      <p:ext uri="{BB962C8B-B14F-4D97-AF65-F5344CB8AC3E}">
        <p14:creationId xmlns:p14="http://schemas.microsoft.com/office/powerpoint/2010/main" val="35254868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Photo </a:t>
            </a:r>
            <a:r>
              <a:rPr lang="nl-NL" dirty="0" err="1"/>
              <a:t>by</a:t>
            </a:r>
            <a:r>
              <a:rPr lang="nl-NL" dirty="0"/>
              <a:t> Markus Winkler on </a:t>
            </a:r>
            <a:r>
              <a:rPr lang="nl-NL" dirty="0" err="1"/>
              <a:t>Unsplash</a:t>
            </a:r>
            <a:r>
              <a:rPr lang="nl-NL" dirty="0"/>
              <a:t>,</a:t>
            </a:r>
          </a:p>
          <a:p>
            <a:r>
              <a:rPr lang="nl-NL" dirty="0">
                <a:hlinkClick r:id="rId3"/>
              </a:rPr>
              <a:t>https://unsplash.com/@markuswinkler</a:t>
            </a:r>
            <a:r>
              <a:rPr lang="nl-NL" dirty="0"/>
              <a:t> </a:t>
            </a:r>
            <a:endParaRPr lang="nl-NL"/>
          </a:p>
          <a:p>
            <a:endParaRPr lang="nl-NL" dirty="0"/>
          </a:p>
          <a:p>
            <a:r>
              <a:rPr lang="nl-NL" dirty="0"/>
              <a:t>Ronde 1:</a:t>
            </a:r>
          </a:p>
          <a:p>
            <a:r>
              <a:rPr lang="nl-NL" dirty="0"/>
              <a:t>Het is crisis op de school en de teamleden proberen alle informatie op een rij te krijgen. De informatie die ze nodig hebben staat op de rollenkaarten, bij de rollenkaart voor de informatiecoördinator hoort ook een e-mail. </a:t>
            </a:r>
          </a:p>
          <a:p>
            <a:endParaRPr lang="nl-NL" dirty="0">
              <a:latin typeface="Aptos" panose="02110004020202020204"/>
              <a:cs typeface="Arial" panose="020B0604020202020204" pitchFamily="34" charset="0"/>
            </a:endParaRPr>
          </a:p>
          <a:p>
            <a:endParaRPr lang="nl-NL" dirty="0"/>
          </a:p>
          <a:p>
            <a:endParaRPr lang="nl-NL" dirty="0">
              <a:latin typeface="Arial" panose="020B0604020202020204" pitchFamily="34" charset="0"/>
              <a:cs typeface="Arial" panose="020B0604020202020204" pitchFamily="34" charset="0"/>
            </a:endParaRPr>
          </a:p>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12</a:t>
            </a:fld>
            <a:endParaRPr lang="nl-NL"/>
          </a:p>
        </p:txBody>
      </p:sp>
    </p:spTree>
    <p:extLst>
      <p:ext uri="{BB962C8B-B14F-4D97-AF65-F5344CB8AC3E}">
        <p14:creationId xmlns:p14="http://schemas.microsoft.com/office/powerpoint/2010/main" val="10714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latin typeface="Arial"/>
                <a:cs typeface="Arial"/>
              </a:rPr>
              <a:t>NIET DIRECT DOORKLIKKEN, HIERNA STAAT EEN VIDEO</a:t>
            </a:r>
          </a:p>
          <a:p>
            <a:endParaRPr lang="nl-NL" dirty="0">
              <a:latin typeface="Arial"/>
              <a:cs typeface="Arial"/>
            </a:endParaRPr>
          </a:p>
          <a:p>
            <a:r>
              <a:rPr lang="nl-NL" dirty="0">
                <a:latin typeface="Arial"/>
                <a:cs typeface="Arial"/>
                <a:hlinkClick r:id="rId3"/>
              </a:rPr>
              <a:t>Hacker pranks (leisink.net)</a:t>
            </a:r>
            <a:r>
              <a:rPr lang="nl-NL" dirty="0">
                <a:latin typeface="Arial"/>
                <a:cs typeface="Arial"/>
              </a:rPr>
              <a:t> voor alternatieven op de video zijn hier verschillende opties te vinden (met dank aan Hugo </a:t>
            </a:r>
            <a:r>
              <a:rPr lang="nl-NL" err="1">
                <a:latin typeface="Arial"/>
                <a:cs typeface="Arial"/>
              </a:rPr>
              <a:t>Leisink</a:t>
            </a:r>
            <a:r>
              <a:rPr lang="nl-NL" dirty="0">
                <a:latin typeface="Arial"/>
                <a:cs typeface="Arial"/>
              </a:rPr>
              <a:t>) evenals de originele als de video op de volgende pagina niet meer werkt. </a:t>
            </a:r>
            <a:br>
              <a:rPr lang="fi-FI" dirty="0">
                <a:latin typeface="Arial" panose="020B0604020202020204" pitchFamily="34" charset="0"/>
                <a:cs typeface="Arial" panose="020B0604020202020204" pitchFamily="34" charset="0"/>
              </a:rPr>
            </a:br>
            <a:endParaRPr lang="fi-FI">
              <a:latin typeface="Arial" panose="020B0604020202020204" pitchFamily="34" charset="0"/>
              <a:cs typeface="Arial" panose="020B0604020202020204" pitchFamily="34" charset="0"/>
            </a:endParaRPr>
          </a:p>
          <a:p>
            <a:pPr>
              <a:defRPr/>
            </a:pPr>
            <a:r>
              <a:rPr lang="fi-FI" err="1">
                <a:latin typeface="Arial"/>
                <a:cs typeface="Arial"/>
              </a:rPr>
              <a:t>Tussenstand</a:t>
            </a:r>
            <a:r>
              <a:rPr lang="fi-FI" dirty="0">
                <a:latin typeface="Arial"/>
                <a:cs typeface="Arial"/>
              </a:rPr>
              <a:t>: </a:t>
            </a:r>
            <a:r>
              <a:rPr lang="fi-FI" err="1"/>
              <a:t>Mitchel</a:t>
            </a:r>
            <a:r>
              <a:rPr lang="fi-FI" dirty="0"/>
              <a:t> en Lisa uit </a:t>
            </a:r>
            <a:r>
              <a:rPr lang="fi-FI" err="1"/>
              <a:t>klas</a:t>
            </a:r>
            <a:r>
              <a:rPr lang="fi-FI" dirty="0"/>
              <a:t> 5A </a:t>
            </a:r>
            <a:r>
              <a:rPr lang="fi-FI" err="1"/>
              <a:t>zijn</a:t>
            </a:r>
            <a:r>
              <a:rPr lang="fi-FI" dirty="0"/>
              <a:t> </a:t>
            </a:r>
            <a:r>
              <a:rPr lang="fi-FI" err="1"/>
              <a:t>naar</a:t>
            </a:r>
            <a:r>
              <a:rPr lang="fi-FI" dirty="0"/>
              <a:t> </a:t>
            </a:r>
            <a:r>
              <a:rPr lang="fi-FI" err="1"/>
              <a:t>voren</a:t>
            </a:r>
            <a:r>
              <a:rPr lang="fi-FI" dirty="0"/>
              <a:t> </a:t>
            </a:r>
            <a:r>
              <a:rPr lang="fi-FI" err="1"/>
              <a:t>gekomen</a:t>
            </a:r>
            <a:r>
              <a:rPr lang="fi-FI" dirty="0"/>
              <a:t>, </a:t>
            </a:r>
            <a:r>
              <a:rPr lang="fi-FI" err="1"/>
              <a:t>zij</a:t>
            </a:r>
            <a:r>
              <a:rPr lang="fi-FI" dirty="0"/>
              <a:t> </a:t>
            </a:r>
            <a:r>
              <a:rPr lang="fi-FI" err="1"/>
              <a:t>hebben</a:t>
            </a:r>
            <a:r>
              <a:rPr lang="fi-FI" dirty="0"/>
              <a:t> de </a:t>
            </a:r>
            <a:r>
              <a:rPr lang="fi-FI" err="1"/>
              <a:t>mail</a:t>
            </a:r>
            <a:r>
              <a:rPr lang="fi-FI" dirty="0"/>
              <a:t> </a:t>
            </a:r>
            <a:r>
              <a:rPr lang="fi-FI" err="1"/>
              <a:t>verstuurd</a:t>
            </a:r>
            <a:r>
              <a:rPr lang="fi-FI" dirty="0"/>
              <a:t>. </a:t>
            </a:r>
            <a:r>
              <a:rPr lang="fi-FI" err="1"/>
              <a:t>Ze</a:t>
            </a:r>
            <a:r>
              <a:rPr lang="fi-FI" dirty="0"/>
              <a:t> </a:t>
            </a:r>
            <a:r>
              <a:rPr lang="fi-FI" err="1"/>
              <a:t>stonden</a:t>
            </a:r>
            <a:r>
              <a:rPr lang="fi-FI" dirty="0"/>
              <a:t> </a:t>
            </a:r>
            <a:r>
              <a:rPr lang="fi-FI" err="1"/>
              <a:t>er</a:t>
            </a:r>
            <a:r>
              <a:rPr lang="fi-FI" dirty="0"/>
              <a:t> </a:t>
            </a:r>
            <a:r>
              <a:rPr lang="fi-FI" err="1"/>
              <a:t>slecht</a:t>
            </a:r>
            <a:r>
              <a:rPr lang="fi-FI" dirty="0"/>
              <a:t> </a:t>
            </a:r>
            <a:r>
              <a:rPr lang="fi-FI" err="1"/>
              <a:t>voor</a:t>
            </a:r>
            <a:r>
              <a:rPr lang="fi-FI" dirty="0"/>
              <a:t> </a:t>
            </a:r>
            <a:r>
              <a:rPr lang="fi-FI" err="1"/>
              <a:t>bij</a:t>
            </a:r>
            <a:r>
              <a:rPr lang="fi-FI" dirty="0"/>
              <a:t> Engels en </a:t>
            </a:r>
            <a:r>
              <a:rPr lang="fi-FI" err="1"/>
              <a:t>hoopten</a:t>
            </a:r>
            <a:r>
              <a:rPr lang="fi-FI" dirty="0"/>
              <a:t> uit de </a:t>
            </a:r>
            <a:r>
              <a:rPr lang="fi-FI" err="1"/>
              <a:t>situatie</a:t>
            </a:r>
            <a:r>
              <a:rPr lang="fi-FI" dirty="0"/>
              <a:t> </a:t>
            </a:r>
            <a:r>
              <a:rPr lang="fi-FI" err="1"/>
              <a:t>een</a:t>
            </a:r>
            <a:r>
              <a:rPr lang="fi-FI" dirty="0"/>
              <a:t> </a:t>
            </a:r>
            <a:r>
              <a:rPr lang="fi-FI" err="1"/>
              <a:t>slaatje</a:t>
            </a:r>
            <a:r>
              <a:rPr lang="fi-FI" dirty="0"/>
              <a:t> te </a:t>
            </a:r>
            <a:r>
              <a:rPr lang="fi-FI" err="1"/>
              <a:t>kunnen</a:t>
            </a:r>
            <a:r>
              <a:rPr lang="fi-FI" dirty="0"/>
              <a:t> </a:t>
            </a:r>
            <a:r>
              <a:rPr lang="fi-FI" err="1"/>
              <a:t>slaan</a:t>
            </a:r>
            <a:r>
              <a:rPr lang="fi-FI"/>
              <a:t>. De it-</a:t>
            </a:r>
            <a:r>
              <a:rPr lang="fi-FI" err="1"/>
              <a:t>leverancier</a:t>
            </a:r>
            <a:r>
              <a:rPr lang="fi-FI" dirty="0"/>
              <a:t> is op de </a:t>
            </a:r>
            <a:r>
              <a:rPr lang="fi-FI" err="1"/>
              <a:t>lijn</a:t>
            </a:r>
            <a:r>
              <a:rPr lang="fi-FI" dirty="0"/>
              <a:t> </a:t>
            </a:r>
            <a:r>
              <a:rPr lang="fi-FI" err="1"/>
              <a:t>gekomen</a:t>
            </a:r>
            <a:r>
              <a:rPr lang="fi-FI" dirty="0"/>
              <a:t>, </a:t>
            </a:r>
            <a:r>
              <a:rPr lang="fi-FI" err="1"/>
              <a:t>er</a:t>
            </a:r>
            <a:r>
              <a:rPr lang="fi-FI" dirty="0"/>
              <a:t> is </a:t>
            </a:r>
            <a:r>
              <a:rPr lang="fi-FI" err="1"/>
              <a:t>geen</a:t>
            </a:r>
            <a:r>
              <a:rPr lang="fi-FI" dirty="0"/>
              <a:t> </a:t>
            </a:r>
            <a:r>
              <a:rPr lang="fi-FI" err="1"/>
              <a:t>landelijke</a:t>
            </a:r>
            <a:r>
              <a:rPr lang="fi-FI" dirty="0"/>
              <a:t> </a:t>
            </a:r>
            <a:r>
              <a:rPr lang="fi-FI" err="1"/>
              <a:t>storing</a:t>
            </a:r>
            <a:r>
              <a:rPr lang="fi-FI" dirty="0"/>
              <a:t>. </a:t>
            </a:r>
            <a:r>
              <a:rPr lang="fi-FI" err="1"/>
              <a:t>Het</a:t>
            </a:r>
            <a:r>
              <a:rPr lang="fi-FI"/>
              <a:t> </a:t>
            </a:r>
            <a:r>
              <a:rPr lang="fi-FI" err="1"/>
              <a:t>probleem</a:t>
            </a:r>
            <a:r>
              <a:rPr lang="fi-FI"/>
              <a:t> </a:t>
            </a:r>
            <a:r>
              <a:rPr lang="fi-FI" err="1"/>
              <a:t>lijkt</a:t>
            </a:r>
            <a:r>
              <a:rPr lang="fi-FI" dirty="0"/>
              <a:t> </a:t>
            </a:r>
            <a:r>
              <a:rPr lang="fi-FI" err="1"/>
              <a:t>zich</a:t>
            </a:r>
            <a:r>
              <a:rPr lang="fi-FI"/>
              <a:t> te </a:t>
            </a:r>
            <a:r>
              <a:rPr lang="fi-FI" err="1"/>
              <a:t>beperken</a:t>
            </a:r>
            <a:r>
              <a:rPr lang="fi-FI" dirty="0"/>
              <a:t> </a:t>
            </a:r>
            <a:r>
              <a:rPr lang="fi-FI" err="1"/>
              <a:t>tot</a:t>
            </a:r>
            <a:r>
              <a:rPr lang="fi-FI"/>
              <a:t> de </a:t>
            </a:r>
            <a:r>
              <a:rPr lang="fi-FI" err="1"/>
              <a:t>school</a:t>
            </a:r>
            <a:r>
              <a:rPr lang="fi-FI"/>
              <a:t> en </a:t>
            </a:r>
            <a:r>
              <a:rPr lang="fi-FI" err="1"/>
              <a:t>bevindt</a:t>
            </a:r>
            <a:r>
              <a:rPr lang="fi-FI" dirty="0"/>
              <a:t> </a:t>
            </a:r>
            <a:r>
              <a:rPr lang="fi-FI" err="1"/>
              <a:t>zich</a:t>
            </a:r>
            <a:r>
              <a:rPr lang="fi-FI"/>
              <a:t> in </a:t>
            </a:r>
            <a:r>
              <a:rPr lang="fi-FI" err="1"/>
              <a:t>het</a:t>
            </a:r>
            <a:endParaRPr lang="fi-FI"/>
          </a:p>
          <a:p>
            <a:pPr>
              <a:defRPr/>
            </a:pPr>
            <a:r>
              <a:rPr lang="fi-FI" dirty="0" err="1"/>
              <a:t>netwerk</a:t>
            </a:r>
            <a:r>
              <a:rPr lang="fi-FI" dirty="0"/>
              <a:t> (</a:t>
            </a:r>
            <a:r>
              <a:rPr lang="fi-FI" dirty="0" err="1"/>
              <a:t>eventueel</a:t>
            </a:r>
            <a:r>
              <a:rPr lang="fi-FI" dirty="0"/>
              <a:t> </a:t>
            </a:r>
            <a:r>
              <a:rPr lang="fi-FI" dirty="0" err="1"/>
              <a:t>aanpassen</a:t>
            </a:r>
            <a:r>
              <a:rPr lang="fi-FI" dirty="0"/>
              <a:t> </a:t>
            </a:r>
            <a:r>
              <a:rPr lang="fi-FI" dirty="0" err="1"/>
              <a:t>naar</a:t>
            </a:r>
            <a:r>
              <a:rPr lang="fi-FI" dirty="0"/>
              <a:t> de </a:t>
            </a:r>
            <a:r>
              <a:rPr lang="fi-FI" dirty="0" err="1"/>
              <a:t>situatie</a:t>
            </a:r>
            <a:r>
              <a:rPr lang="fi-FI" dirty="0"/>
              <a:t> van </a:t>
            </a:r>
            <a:r>
              <a:rPr lang="fi-FI" dirty="0" err="1"/>
              <a:t>jouw</a:t>
            </a:r>
            <a:r>
              <a:rPr lang="fi-FI" dirty="0"/>
              <a:t> </a:t>
            </a:r>
            <a:r>
              <a:rPr lang="fi-FI" dirty="0" err="1"/>
              <a:t>organisatie</a:t>
            </a:r>
            <a:r>
              <a:rPr lang="fi-FI" dirty="0"/>
              <a:t>).</a:t>
            </a:r>
          </a:p>
          <a:p>
            <a:endParaRPr lang="fi-FI" dirty="0">
              <a:latin typeface="Arial" panose="020B0604020202020204" pitchFamily="34" charset="0"/>
              <a:cs typeface="Arial" panose="020B0604020202020204" pitchFamily="34" charset="0"/>
            </a:endParaRPr>
          </a:p>
          <a:p>
            <a:r>
              <a:rPr lang="fi-FI" dirty="0" err="1">
                <a:latin typeface="Aptos"/>
                <a:cs typeface="Arial"/>
              </a:rPr>
              <a:t>Overgang</a:t>
            </a:r>
            <a:r>
              <a:rPr lang="fi-FI" dirty="0">
                <a:latin typeface="Aptos"/>
                <a:cs typeface="Arial"/>
              </a:rPr>
              <a:t> </a:t>
            </a:r>
            <a:r>
              <a:rPr lang="fi-FI" dirty="0" err="1">
                <a:latin typeface="Aptos"/>
                <a:cs typeface="Arial"/>
              </a:rPr>
              <a:t>naar</a:t>
            </a:r>
            <a:r>
              <a:rPr lang="fi-FI" dirty="0">
                <a:latin typeface="Aptos"/>
                <a:cs typeface="Arial"/>
              </a:rPr>
              <a:t> </a:t>
            </a:r>
            <a:r>
              <a:rPr lang="fi-FI" dirty="0" err="1">
                <a:latin typeface="Aptos"/>
                <a:cs typeface="Arial"/>
              </a:rPr>
              <a:t>ronde</a:t>
            </a:r>
            <a:r>
              <a:rPr lang="fi-FI" dirty="0">
                <a:latin typeface="Aptos"/>
                <a:cs typeface="Arial"/>
              </a:rPr>
              <a:t> 2:</a:t>
            </a:r>
          </a:p>
          <a:p>
            <a:r>
              <a:rPr lang="fi-FI" dirty="0"/>
              <a:t>Net op </a:t>
            </a:r>
            <a:r>
              <a:rPr lang="fi-FI" dirty="0" err="1"/>
              <a:t>het</a:t>
            </a:r>
            <a:r>
              <a:rPr lang="fi-FI" dirty="0"/>
              <a:t> </a:t>
            </a:r>
            <a:r>
              <a:rPr lang="fi-FI" dirty="0" err="1"/>
              <a:t>moment</a:t>
            </a:r>
            <a:r>
              <a:rPr lang="fi-FI" dirty="0"/>
              <a:t> dat </a:t>
            </a:r>
            <a:r>
              <a:rPr lang="fi-FI" dirty="0" err="1"/>
              <a:t>jullie</a:t>
            </a:r>
            <a:r>
              <a:rPr lang="fi-FI" dirty="0"/>
              <a:t> </a:t>
            </a:r>
            <a:r>
              <a:rPr lang="fi-FI" dirty="0" err="1"/>
              <a:t>denken</a:t>
            </a:r>
            <a:r>
              <a:rPr lang="fi-FI" dirty="0"/>
              <a:t> dat de </a:t>
            </a:r>
            <a:r>
              <a:rPr lang="fi-FI" dirty="0" err="1"/>
              <a:t>situatie</a:t>
            </a:r>
            <a:r>
              <a:rPr lang="fi-FI" dirty="0"/>
              <a:t> te </a:t>
            </a:r>
            <a:r>
              <a:rPr lang="fi-FI" dirty="0" err="1"/>
              <a:t>overzien</a:t>
            </a:r>
            <a:r>
              <a:rPr lang="fi-FI" dirty="0"/>
              <a:t> is en </a:t>
            </a:r>
            <a:r>
              <a:rPr lang="fi-FI" dirty="0" err="1"/>
              <a:t>het</a:t>
            </a:r>
            <a:r>
              <a:rPr lang="fi-FI" dirty="0"/>
              <a:t> </a:t>
            </a:r>
            <a:r>
              <a:rPr lang="fi-FI" dirty="0" err="1"/>
              <a:t>wellicht</a:t>
            </a:r>
            <a:r>
              <a:rPr lang="fi-FI" dirty="0"/>
              <a:t> </a:t>
            </a:r>
            <a:r>
              <a:rPr lang="fi-FI" dirty="0" err="1"/>
              <a:t>gewoon</a:t>
            </a:r>
            <a:r>
              <a:rPr lang="fi-FI" dirty="0"/>
              <a:t> </a:t>
            </a:r>
            <a:r>
              <a:rPr lang="fi-FI" dirty="0" err="1"/>
              <a:t>om</a:t>
            </a:r>
            <a:r>
              <a:rPr lang="fi-FI" dirty="0"/>
              <a:t> </a:t>
            </a:r>
            <a:r>
              <a:rPr lang="fi-FI" dirty="0" err="1"/>
              <a:t>een</a:t>
            </a:r>
            <a:r>
              <a:rPr lang="fi-FI" dirty="0"/>
              <a:t> </a:t>
            </a:r>
            <a:r>
              <a:rPr lang="fi-FI" dirty="0" err="1"/>
              <a:t>storing</a:t>
            </a:r>
            <a:r>
              <a:rPr lang="fi-FI" dirty="0"/>
              <a:t> </a:t>
            </a:r>
            <a:r>
              <a:rPr lang="fi-FI" dirty="0" err="1"/>
              <a:t>gaat,beginnen</a:t>
            </a:r>
            <a:r>
              <a:rPr lang="fi-FI" dirty="0"/>
              <a:t> </a:t>
            </a:r>
            <a:r>
              <a:rPr lang="fi-FI" dirty="0" err="1"/>
              <a:t>computerschermen</a:t>
            </a:r>
            <a:r>
              <a:rPr lang="fi-FI" dirty="0"/>
              <a:t> te </a:t>
            </a:r>
            <a:r>
              <a:rPr lang="fi-FI" dirty="0" err="1"/>
              <a:t>knipperen</a:t>
            </a:r>
            <a:r>
              <a:rPr lang="fi-FI" dirty="0"/>
              <a:t> en </a:t>
            </a:r>
            <a:r>
              <a:rPr lang="fi-FI" dirty="0" err="1"/>
              <a:t>rollen</a:t>
            </a:r>
            <a:r>
              <a:rPr lang="fi-FI" dirty="0"/>
              <a:t> </a:t>
            </a:r>
            <a:r>
              <a:rPr lang="fi-FI" dirty="0" err="1"/>
              <a:t>er</a:t>
            </a:r>
            <a:r>
              <a:rPr lang="fi-FI" dirty="0"/>
              <a:t> </a:t>
            </a:r>
            <a:r>
              <a:rPr lang="fi-FI" dirty="0" err="1"/>
              <a:t>vreemde</a:t>
            </a:r>
            <a:r>
              <a:rPr lang="fi-FI" dirty="0"/>
              <a:t> </a:t>
            </a:r>
            <a:r>
              <a:rPr lang="fi-FI" dirty="0" err="1"/>
              <a:t>briefjes</a:t>
            </a:r>
            <a:r>
              <a:rPr lang="fi-FI" dirty="0"/>
              <a:t> uit de </a:t>
            </a:r>
            <a:r>
              <a:rPr lang="fi-FI" dirty="0" err="1"/>
              <a:t>printer</a:t>
            </a:r>
            <a:r>
              <a:rPr lang="fi-FI" dirty="0"/>
              <a:t> -&gt; </a:t>
            </a:r>
            <a:r>
              <a:rPr lang="fi-FI" b="1" dirty="0" err="1"/>
              <a:t>hackerbriefjes</a:t>
            </a:r>
            <a:r>
              <a:rPr lang="fi-FI" b="1" dirty="0"/>
              <a:t> </a:t>
            </a:r>
            <a:r>
              <a:rPr lang="fi-FI" b="1" dirty="0" err="1"/>
              <a:t>uitdelen</a:t>
            </a:r>
            <a:r>
              <a:rPr lang="fi-FI" b="1" dirty="0"/>
              <a:t> en video </a:t>
            </a:r>
            <a:r>
              <a:rPr lang="fi-FI" b="1" dirty="0" err="1"/>
              <a:t>afspelen</a:t>
            </a:r>
            <a:r>
              <a:rPr lang="fi-FI" b="1" dirty="0"/>
              <a:t>.</a:t>
            </a:r>
          </a:p>
          <a:p>
            <a:endParaRPr lang="nl-NL" dirty="0">
              <a:latin typeface="Aptos" panose="02110004020202020204"/>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13</a:t>
            </a:fld>
            <a:endParaRPr lang="nl-NL"/>
          </a:p>
        </p:txBody>
      </p:sp>
    </p:spTree>
    <p:extLst>
      <p:ext uri="{BB962C8B-B14F-4D97-AF65-F5344CB8AC3E}">
        <p14:creationId xmlns:p14="http://schemas.microsoft.com/office/powerpoint/2010/main" val="3229835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14</a:t>
            </a:fld>
            <a:endParaRPr lang="nl-NL"/>
          </a:p>
        </p:txBody>
      </p:sp>
    </p:spTree>
    <p:extLst>
      <p:ext uri="{BB962C8B-B14F-4D97-AF65-F5344CB8AC3E}">
        <p14:creationId xmlns:p14="http://schemas.microsoft.com/office/powerpoint/2010/main" val="632849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latin typeface="Arial"/>
                <a:cs typeface="Arial"/>
              </a:rPr>
              <a:t>Photo by Markus Winkler on </a:t>
            </a:r>
            <a:r>
              <a:rPr lang="en-US" dirty="0" err="1">
                <a:latin typeface="Arial"/>
                <a:cs typeface="Arial"/>
              </a:rPr>
              <a:t>Unsplash</a:t>
            </a:r>
            <a:r>
              <a:rPr lang="en-US" dirty="0">
                <a:latin typeface="Arial"/>
                <a:cs typeface="Arial"/>
              </a:rPr>
              <a:t>,</a:t>
            </a:r>
          </a:p>
          <a:p>
            <a:r>
              <a:rPr lang="nl-NL" dirty="0">
                <a:latin typeface="Arial"/>
                <a:cs typeface="Arial"/>
              </a:rPr>
              <a:t>https://unsplash.com/@markuswinkler</a:t>
            </a:r>
          </a:p>
          <a:p>
            <a:endParaRPr lang="nl-NL" dirty="0">
              <a:latin typeface="Arial" panose="020B0604020202020204" pitchFamily="34" charset="0"/>
              <a:cs typeface="Arial" panose="020B0604020202020204" pitchFamily="34" charset="0"/>
            </a:endParaRPr>
          </a:p>
          <a:p>
            <a:r>
              <a:rPr lang="nl-NL" dirty="0">
                <a:latin typeface="Arial" panose="020B0604020202020204" pitchFamily="34" charset="0"/>
                <a:cs typeface="Arial" panose="020B0604020202020204" pitchFamily="34" charset="0"/>
              </a:rPr>
              <a:t>Ronde 2:</a:t>
            </a:r>
          </a:p>
          <a:p>
            <a:pPr>
              <a:defRPr/>
            </a:pPr>
            <a:r>
              <a:rPr lang="nl-NL" dirty="0"/>
              <a:t>Het is flink mis op de school en de problemen zullen waarschijnlijk nog wel even aanhouden. In deze ronde gaat het team het bestaande beeld aanvullen en opnieuw alle fases doorlopen. De informatiecoördinator deelt het bestaande beeld en daar wordt weer op aangevuld. Check ook goed of de nieuwe situatie zorgt voor nieuwe thema’s.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err="1">
                <a:latin typeface="Arial" panose="020B0604020202020204" pitchFamily="34" charset="0"/>
                <a:cs typeface="Arial" panose="020B0604020202020204" pitchFamily="34" charset="0"/>
              </a:rPr>
              <a:t>Injects</a:t>
            </a:r>
            <a:r>
              <a:rPr lang="nl-NL" dirty="0">
                <a:latin typeface="Arial" panose="020B0604020202020204" pitchFamily="34" charset="0"/>
                <a:cs typeface="Arial" panose="020B0604020202020204" pitchFamily="34" charset="0"/>
              </a:rPr>
              <a:t> ronde 2:</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latin typeface="Arial" panose="020B0604020202020204" pitchFamily="34" charset="0"/>
                <a:cs typeface="Arial" panose="020B0604020202020204" pitchFamily="34" charset="0"/>
              </a:rPr>
              <a:t>Het is later op de dag en de leerlingen en ouders beginnen onrustig te worden. </a:t>
            </a:r>
            <a:r>
              <a:rPr lang="fi-FI" dirty="0" err="1">
                <a:latin typeface="Arial" panose="020B0604020202020204" pitchFamily="34" charset="0"/>
                <a:cs typeface="Arial" panose="020B0604020202020204" pitchFamily="34" charset="0"/>
              </a:rPr>
              <a:t>Een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ouder</a:t>
            </a:r>
            <a:r>
              <a:rPr lang="fi-FI" dirty="0">
                <a:latin typeface="Arial" panose="020B0604020202020204" pitchFamily="34" charset="0"/>
                <a:cs typeface="Arial" panose="020B0604020202020204" pitchFamily="34" charset="0"/>
              </a:rPr>
              <a:t> is </a:t>
            </a:r>
            <a:r>
              <a:rPr lang="fi-FI" dirty="0" err="1">
                <a:latin typeface="Arial" panose="020B0604020202020204" pitchFamily="34" charset="0"/>
                <a:cs typeface="Arial" panose="020B0604020202020204" pitchFamily="34" charset="0"/>
              </a:rPr>
              <a:t>naar</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school</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gekomen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om</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verhaal</a:t>
            </a:r>
            <a:r>
              <a:rPr lang="fi-FI" dirty="0">
                <a:latin typeface="Arial" panose="020B0604020202020204" pitchFamily="34" charset="0"/>
                <a:cs typeface="Arial" panose="020B0604020202020204" pitchFamily="34" charset="0"/>
              </a:rPr>
              <a:t> te </a:t>
            </a:r>
            <a:r>
              <a:rPr lang="fi-FI" dirty="0" err="1">
                <a:latin typeface="Arial" panose="020B0604020202020204" pitchFamily="34" charset="0"/>
                <a:cs typeface="Arial" panose="020B0604020202020204" pitchFamily="34" charset="0"/>
              </a:rPr>
              <a:t>halen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over</a:t>
            </a:r>
            <a:r>
              <a:rPr lang="fi-FI" dirty="0">
                <a:latin typeface="Arial" panose="020B0604020202020204" pitchFamily="34" charset="0"/>
                <a:cs typeface="Arial" panose="020B0604020202020204" pitchFamily="34" charset="0"/>
              </a:rPr>
              <a:t> de </a:t>
            </a:r>
            <a:r>
              <a:rPr lang="fi-FI" dirty="0" err="1">
                <a:latin typeface="Arial" panose="020B0604020202020204" pitchFamily="34" charset="0"/>
                <a:cs typeface="Arial" panose="020B0604020202020204" pitchFamily="34" charset="0"/>
              </a:rPr>
              <a:t>situatie</a:t>
            </a:r>
            <a:r>
              <a:rPr lang="fi-FI" dirty="0">
                <a:latin typeface="Arial" panose="020B0604020202020204" pitchFamily="34" charset="0"/>
                <a:cs typeface="Arial" panose="020B0604020202020204" pitchFamily="34" charset="0"/>
              </a:rPr>
              <a:t>, hoe de </a:t>
            </a:r>
            <a:r>
              <a:rPr lang="fi-FI" dirty="0" err="1">
                <a:latin typeface="Arial" panose="020B0604020202020204" pitchFamily="34" charset="0"/>
                <a:cs typeface="Arial" panose="020B0604020202020204" pitchFamily="34" charset="0"/>
              </a:rPr>
              <a:t>ouder</a:t>
            </a:r>
            <a:r>
              <a:rPr lang="fi-FI" dirty="0">
                <a:latin typeface="Arial" panose="020B0604020202020204" pitchFamily="34" charset="0"/>
                <a:cs typeface="Arial" panose="020B0604020202020204" pitchFamily="34" charset="0"/>
              </a:rPr>
              <a:t> te </a:t>
            </a:r>
            <a:r>
              <a:rPr lang="fi-FI" dirty="0" err="1">
                <a:latin typeface="Arial" panose="020B0604020202020204" pitchFamily="34" charset="0"/>
                <a:cs typeface="Arial" panose="020B0604020202020204" pitchFamily="34" charset="0"/>
              </a:rPr>
              <a:t>horen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heeft</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gekregen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wat</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er</a:t>
            </a:r>
            <a:r>
              <a:rPr lang="fi-FI" dirty="0">
                <a:latin typeface="Arial" panose="020B0604020202020204" pitchFamily="34" charset="0"/>
                <a:cs typeface="Arial" panose="020B0604020202020204" pitchFamily="34" charset="0"/>
              </a:rPr>
              <a:t> op </a:t>
            </a:r>
            <a:r>
              <a:rPr lang="fi-FI" dirty="0" err="1">
                <a:latin typeface="Arial" panose="020B0604020202020204" pitchFamily="34" charset="0"/>
                <a:cs typeface="Arial" panose="020B0604020202020204" pitchFamily="34" charset="0"/>
              </a:rPr>
              <a:t>school</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speelt</a:t>
            </a:r>
            <a:r>
              <a:rPr lang="fi-FI" dirty="0">
                <a:latin typeface="Arial" panose="020B0604020202020204" pitchFamily="34" charset="0"/>
                <a:cs typeface="Arial" panose="020B0604020202020204" pitchFamily="34" charset="0"/>
              </a:rPr>
              <a:t> is </a:t>
            </a:r>
            <a:r>
              <a:rPr lang="fi-FI" dirty="0" err="1">
                <a:latin typeface="Arial" panose="020B0604020202020204" pitchFamily="34" charset="0"/>
                <a:cs typeface="Arial" panose="020B0604020202020204" pitchFamily="34" charset="0"/>
              </a:rPr>
              <a:t>niet</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helemaal</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duidelijk</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Haal</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je</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beste</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boze</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ouder</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naar</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boven</a:t>
            </a:r>
            <a:r>
              <a:rPr lang="fi-FI" dirty="0">
                <a:latin typeface="Arial" panose="020B0604020202020204" pitchFamily="34" charset="0"/>
                <a:cs typeface="Arial" panose="020B0604020202020204" pitchFamily="34" charset="0"/>
              </a:rPr>
              <a:t>, </a:t>
            </a:r>
            <a:r>
              <a:rPr lang="fi-FI" dirty="0" err="1">
                <a:latin typeface="Arial" panose="020B0604020202020204" pitchFamily="34" charset="0"/>
                <a:cs typeface="Arial" panose="020B0604020202020204" pitchFamily="34" charset="0"/>
              </a:rPr>
              <a:t>inspiratie</a:t>
            </a:r>
            <a:r>
              <a:rPr lang="fi-FI" dirty="0">
                <a:latin typeface="Arial" panose="020B0604020202020204" pitchFamily="34" charset="0"/>
                <a:cs typeface="Arial" panose="020B0604020202020204" pitchFamily="34" charset="0"/>
              </a:rPr>
              <a:t>: HOE KAN DIT GEBEUREN, HET GAAT HIER WEL OVER DE TOEKOMST VAN MIJN KIND </a:t>
            </a:r>
          </a:p>
          <a:p>
            <a:endParaRPr lang="nl-NL" dirty="0">
              <a:latin typeface="Arial" panose="020B0604020202020204" pitchFamily="34" charset="0"/>
              <a:cs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15</a:t>
            </a:fld>
            <a:endParaRPr lang="nl-NL"/>
          </a:p>
        </p:txBody>
      </p:sp>
    </p:spTree>
    <p:extLst>
      <p:ext uri="{BB962C8B-B14F-4D97-AF65-F5344CB8AC3E}">
        <p14:creationId xmlns:p14="http://schemas.microsoft.com/office/powerpoint/2010/main" val="11084180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Reflecteer samen met het team op het verloop van de oefening. Deel wat jou opviel en sta ook stil bij de vervolgstappen. Welke procedures moeten nodig worden vastgelegd of waar willen jullie bij een volgende oefening aandacht aan besteden? De oefenvoorbereider kan hier ook eigen waarnemingen delen, maar geef vooral ook het team zelf de ruimte om te reflecteren op de oefening. Hackersbriefje en focus </a:t>
            </a:r>
            <a:r>
              <a:rPr lang="nl-NL" dirty="0">
                <a:effectLst/>
              </a:rPr>
              <a:t>van </a:t>
            </a:r>
            <a:r>
              <a:rPr lang="nl-NL" dirty="0"/>
              <a:t>het crisisteam: Als het team ervoor heeft gekozen om </a:t>
            </a:r>
            <a:r>
              <a:rPr lang="nl-NL" dirty="0">
                <a:effectLst/>
              </a:rPr>
              <a:t>de </a:t>
            </a:r>
            <a:r>
              <a:rPr lang="nl-NL" dirty="0"/>
              <a:t>code op het hackersbriefje te ontcijferen, hebben ze wellicht ontdekt dat hier sprake is van een zogenoemde Rick </a:t>
            </a:r>
            <a:r>
              <a:rPr lang="nl-NL" dirty="0" err="1"/>
              <a:t>Roll</a:t>
            </a:r>
            <a:r>
              <a:rPr lang="nl-NL" dirty="0"/>
              <a:t>. Het kost aardig wat tijd om deze code te ontcijferen, maar uiteindelijk levert het niets op. De onderliggende boodschap bij deze code is: specifiek bij cybersecurity crises is er weinig informatie beschikbaar en blijft lang onduidelijkheid ontstaan over hoe het heeft kunnen gebeuren. Crisisbeheersing </a:t>
            </a:r>
            <a:r>
              <a:rPr lang="nl-NL" dirty="0">
                <a:effectLst/>
              </a:rPr>
              <a:t>is </a:t>
            </a:r>
            <a:r>
              <a:rPr lang="nl-NL" dirty="0"/>
              <a:t>het maken</a:t>
            </a:r>
            <a:r>
              <a:rPr lang="nl-NL" dirty="0">
                <a:effectLst/>
              </a:rPr>
              <a:t> </a:t>
            </a:r>
            <a:r>
              <a:rPr lang="nl-NL" dirty="0"/>
              <a:t>van zo goed mogelijke keuzes </a:t>
            </a:r>
            <a:r>
              <a:rPr lang="nl-NL" dirty="0">
                <a:effectLst/>
              </a:rPr>
              <a:t>met </a:t>
            </a:r>
            <a:r>
              <a:rPr lang="nl-NL" dirty="0"/>
              <a:t>beperkte informatie</a:t>
            </a:r>
            <a:r>
              <a:rPr lang="nl-NL" dirty="0">
                <a:effectLst/>
              </a:rPr>
              <a:t>. </a:t>
            </a:r>
            <a:r>
              <a:rPr lang="nl-NL" dirty="0"/>
              <a:t>Let op dat je team niet te veel energie besteed aan het zoeken naar meer informatie en houvast en daardoor tijd tekortkomt voor het uitvoeren van taken.</a:t>
            </a: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16</a:t>
            </a:fld>
            <a:endParaRPr lang="nl-NL"/>
          </a:p>
        </p:txBody>
      </p:sp>
    </p:spTree>
    <p:extLst>
      <p:ext uri="{BB962C8B-B14F-4D97-AF65-F5344CB8AC3E}">
        <p14:creationId xmlns:p14="http://schemas.microsoft.com/office/powerpoint/2010/main" val="2728473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Tijdens de oefenrondes kun je erachter komen dat het team toch langer dan 15 minuten in de eerste ronde en 10 minuten in de tweede ronde nodig heeft. Het doel van de relatief beperkte tijd is het creëren van de (tijds)druk die in een echte crisis ook bestaat. Maar als het team echt tijd tekortkomt om de rondes goed te doorlopen, geef ze dan meer tijd. Het oefendoel is bekend raken met de BOB-structuur en tijdstekort dient dit doel niet.</a:t>
            </a: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3</a:t>
            </a:fld>
            <a:endParaRPr lang="nl-NL"/>
          </a:p>
        </p:txBody>
      </p:sp>
    </p:spTree>
    <p:extLst>
      <p:ext uri="{BB962C8B-B14F-4D97-AF65-F5344CB8AC3E}">
        <p14:creationId xmlns:p14="http://schemas.microsoft.com/office/powerpoint/2010/main" val="3207347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effectLst/>
              </a:rPr>
              <a:t>De BOB-structuur is een overlegmodel voor </a:t>
            </a:r>
            <a:r>
              <a:rPr lang="nl-NL" dirty="0"/>
              <a:t>crisismanagementteams dat</a:t>
            </a:r>
            <a:r>
              <a:rPr lang="nl-NL" dirty="0">
                <a:effectLst/>
              </a:rPr>
              <a:t> houvast kan bieden tijdens een crisis. Maar waarom gebruiken </a:t>
            </a:r>
            <a:r>
              <a:rPr lang="nl-NL" dirty="0"/>
              <a:t>we dit</a:t>
            </a:r>
            <a:r>
              <a:rPr lang="nl-NL" dirty="0">
                <a:effectLst/>
              </a:rPr>
              <a:t> overlegmodel en niet iets anders?</a:t>
            </a:r>
            <a:endParaRPr lang="nl-NL" dirty="0"/>
          </a:p>
          <a:p>
            <a:r>
              <a:rPr lang="nl-NL" dirty="0"/>
              <a:t>► </a:t>
            </a:r>
            <a:r>
              <a:rPr lang="nl-NL" dirty="0">
                <a:effectLst/>
              </a:rPr>
              <a:t>De BOB-structuur is ontwikkeld door de brandweer en wordt </a:t>
            </a:r>
            <a:r>
              <a:rPr lang="nl-NL" dirty="0"/>
              <a:t>ook door</a:t>
            </a:r>
            <a:r>
              <a:rPr lang="nl-NL" dirty="0">
                <a:effectLst/>
              </a:rPr>
              <a:t> de andere hulpdiensten gebruikt. Ook de </a:t>
            </a:r>
            <a:r>
              <a:rPr lang="nl-NL" dirty="0"/>
              <a:t>nationale crisisstructuur</a:t>
            </a:r>
            <a:r>
              <a:rPr lang="nl-NL" dirty="0">
                <a:effectLst/>
              </a:rPr>
              <a:t> werkt met de BOB-structuur, het is dus de </a:t>
            </a:r>
            <a:r>
              <a:rPr lang="nl-NL" dirty="0"/>
              <a:t>gouden standaard</a:t>
            </a:r>
            <a:r>
              <a:rPr lang="nl-NL" dirty="0">
                <a:effectLst/>
              </a:rPr>
              <a:t> voor crisisteams.</a:t>
            </a:r>
            <a:endParaRPr lang="nl-NL" dirty="0"/>
          </a:p>
          <a:p>
            <a:r>
              <a:rPr lang="nl-NL" dirty="0"/>
              <a:t>► </a:t>
            </a:r>
            <a:r>
              <a:rPr lang="nl-NL" dirty="0">
                <a:effectLst/>
              </a:rPr>
              <a:t>De BOB-structuur is flexibel in te zetten en geeft </a:t>
            </a:r>
            <a:r>
              <a:rPr lang="nl-NL" dirty="0"/>
              <a:t>structuur onafhankelijk</a:t>
            </a:r>
            <a:r>
              <a:rPr lang="nl-NL" dirty="0">
                <a:effectLst/>
              </a:rPr>
              <a:t> van de inhoud. Wat voor crisis je ook hebt, </a:t>
            </a:r>
            <a:r>
              <a:rPr lang="nl-NL" dirty="0"/>
              <a:t>deze manier</a:t>
            </a:r>
            <a:r>
              <a:rPr lang="nl-NL" dirty="0">
                <a:effectLst/>
              </a:rPr>
              <a:t> van werken helpt. Daarom is het overlegmodel zowel in </a:t>
            </a:r>
            <a:r>
              <a:rPr lang="nl-NL" dirty="0"/>
              <a:t>te zetten</a:t>
            </a:r>
            <a:r>
              <a:rPr lang="nl-NL" dirty="0">
                <a:effectLst/>
              </a:rPr>
              <a:t> door bestuurders voor strategisch crisisoverleg als voor </a:t>
            </a:r>
            <a:r>
              <a:rPr lang="nl-NL" dirty="0"/>
              <a:t>meer operationele</a:t>
            </a:r>
            <a:r>
              <a:rPr lang="nl-NL" dirty="0">
                <a:effectLst/>
              </a:rPr>
              <a:t> crisisoverleggen.</a:t>
            </a:r>
            <a:endParaRPr lang="nl-NL" dirty="0"/>
          </a:p>
          <a:p>
            <a:r>
              <a:rPr lang="nl-NL" dirty="0"/>
              <a:t>► </a:t>
            </a:r>
            <a:r>
              <a:rPr lang="nl-NL" dirty="0">
                <a:effectLst/>
              </a:rPr>
              <a:t>De BOB-structuur is alleen gericht op de crisisvergadering en </a:t>
            </a:r>
            <a:r>
              <a:rPr lang="nl-NL" dirty="0"/>
              <a:t>geeft hier</a:t>
            </a:r>
            <a:r>
              <a:rPr lang="nl-NL" dirty="0">
                <a:effectLst/>
              </a:rPr>
              <a:t> houvast aan. Als je al eigen procedures hebt voor crisis of </a:t>
            </a:r>
            <a:r>
              <a:rPr lang="nl-NL" dirty="0"/>
              <a:t>eigen plannen</a:t>
            </a:r>
            <a:r>
              <a:rPr lang="nl-NL" dirty="0">
                <a:effectLst/>
              </a:rPr>
              <a:t>, past het model daar gemakkelijk binnen. Daarom valt </a:t>
            </a:r>
            <a:r>
              <a:rPr lang="nl-NL" dirty="0"/>
              <a:t>het in</a:t>
            </a:r>
            <a:r>
              <a:rPr lang="nl-NL" dirty="0">
                <a:effectLst/>
              </a:rPr>
              <a:t> te passen in de manier van werken van jouw organisatie</a:t>
            </a:r>
            <a:endParaRPr lang="nl-NL" dirty="0"/>
          </a:p>
          <a:p>
            <a:r>
              <a:rPr lang="nl-NL" dirty="0"/>
              <a:t>► </a:t>
            </a:r>
            <a:r>
              <a:rPr lang="nl-NL" dirty="0">
                <a:effectLst/>
              </a:rPr>
              <a:t>In een crisis komt veel op je af. Niet alle informatie is </a:t>
            </a:r>
            <a:r>
              <a:rPr lang="nl-NL" dirty="0"/>
              <a:t>direct beschikbaar</a:t>
            </a:r>
            <a:r>
              <a:rPr lang="nl-NL" dirty="0">
                <a:effectLst/>
              </a:rPr>
              <a:t> en er heerst onduidelijkheid. Een </a:t>
            </a:r>
            <a:r>
              <a:rPr lang="nl-NL" dirty="0"/>
              <a:t>goede crisisvergadering</a:t>
            </a:r>
            <a:r>
              <a:rPr lang="nl-NL" dirty="0">
                <a:effectLst/>
              </a:rPr>
              <a:t> waarin een gezamenlijk beeld wordt gecreëerd </a:t>
            </a:r>
            <a:r>
              <a:rPr lang="nl-NL" dirty="0"/>
              <a:t>en waarin</a:t>
            </a:r>
            <a:r>
              <a:rPr lang="nl-NL" dirty="0">
                <a:effectLst/>
              </a:rPr>
              <a:t> duidelijk is wie wat doet geeft houvast en biedt een </a:t>
            </a:r>
            <a:r>
              <a:rPr lang="nl-NL" dirty="0"/>
              <a:t>solide basis</a:t>
            </a:r>
            <a:r>
              <a:rPr lang="nl-NL" dirty="0">
                <a:effectLst/>
              </a:rPr>
              <a:t> voor het managen van de crisis.</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4</a:t>
            </a:fld>
            <a:endParaRPr lang="nl-NL"/>
          </a:p>
        </p:txBody>
      </p:sp>
    </p:spTree>
    <p:extLst>
      <p:ext uri="{BB962C8B-B14F-4D97-AF65-F5344CB8AC3E}">
        <p14:creationId xmlns:p14="http://schemas.microsoft.com/office/powerpoint/2010/main" val="3004781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defRPr/>
            </a:pPr>
            <a:r>
              <a:rPr lang="nl-NL" dirty="0"/>
              <a:t>De </a:t>
            </a:r>
            <a:r>
              <a:rPr lang="nl-NL" dirty="0">
                <a:effectLst/>
              </a:rPr>
              <a:t>BOB-structuur is een overlegmodel voor crisismanagementteams </a:t>
            </a:r>
            <a:r>
              <a:rPr lang="nl-NL" dirty="0"/>
              <a:t>en is</a:t>
            </a:r>
            <a:r>
              <a:rPr lang="nl-NL" dirty="0">
                <a:effectLst/>
              </a:rPr>
              <a:t> een afkorting. De letters staan voor Beeldvorming, </a:t>
            </a:r>
            <a:r>
              <a:rPr lang="nl-NL" dirty="0"/>
              <a:t>Oordeelsvorming en</a:t>
            </a:r>
            <a:r>
              <a:rPr lang="nl-NL" dirty="0">
                <a:effectLst/>
              </a:rPr>
              <a:t> Besluitvorming. Dit zijn ook de drie fases die een crisisteam </a:t>
            </a:r>
            <a:r>
              <a:rPr lang="nl-NL" dirty="0"/>
              <a:t>bij iedere</a:t>
            </a:r>
            <a:r>
              <a:rPr lang="nl-NL" dirty="0">
                <a:effectLst/>
              </a:rPr>
              <a:t> vergadering minimaal één keer doorloopt. In de </a:t>
            </a:r>
            <a:r>
              <a:rPr lang="nl-NL" dirty="0"/>
              <a:t>oefening betekent</a:t>
            </a:r>
            <a:r>
              <a:rPr lang="nl-NL" dirty="0">
                <a:effectLst/>
              </a:rPr>
              <a:t> dit, dat ronde in ieder geval de drie </a:t>
            </a:r>
            <a:r>
              <a:rPr lang="nl-NL" dirty="0"/>
              <a:t>fases worden</a:t>
            </a:r>
            <a:r>
              <a:rPr lang="nl-NL" dirty="0">
                <a:effectLst/>
              </a:rPr>
              <a:t> doorlopen.</a:t>
            </a:r>
            <a:r>
              <a:rPr lang="nl-NL" dirty="0"/>
              <a:t> </a:t>
            </a:r>
            <a:r>
              <a:rPr lang="nl-NL" dirty="0">
                <a:effectLst/>
              </a:rPr>
              <a:t>Dat zorgt voor structuur en houvast.</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5</a:t>
            </a:fld>
            <a:endParaRPr lang="nl-NL"/>
          </a:p>
        </p:txBody>
      </p:sp>
    </p:spTree>
    <p:extLst>
      <p:ext uri="{BB962C8B-B14F-4D97-AF65-F5344CB8AC3E}">
        <p14:creationId xmlns:p14="http://schemas.microsoft.com/office/powerpoint/2010/main" val="239952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kern="100" dirty="0">
                <a:effectLst/>
              </a:rPr>
              <a:t>Beeldvorming: informatie </a:t>
            </a:r>
            <a:r>
              <a:rPr lang="nl-NL" kern="100" dirty="0"/>
              <a:t>verzamelen Het</a:t>
            </a:r>
            <a:r>
              <a:rPr lang="nl-NL" kern="100" dirty="0">
                <a:effectLst/>
              </a:rPr>
              <a:t> doel van beeldvorming is om tot een gezamenlijk beeld te </a:t>
            </a:r>
            <a:r>
              <a:rPr lang="nl-NL" kern="100" dirty="0"/>
              <a:t>komen van</a:t>
            </a:r>
            <a:r>
              <a:rPr lang="nl-NL" kern="100" dirty="0">
                <a:effectLst/>
              </a:rPr>
              <a:t> de actuele situatie. Wat is er feitelijk aan de hand? Een </a:t>
            </a:r>
            <a:r>
              <a:rPr lang="nl-NL" kern="100" dirty="0"/>
              <a:t>gezamenlijk beeld</a:t>
            </a:r>
            <a:r>
              <a:rPr lang="nl-NL" kern="100" dirty="0">
                <a:effectLst/>
              </a:rPr>
              <a:t> is noodzakelijk om de situatie te kunnen beoordelen en </a:t>
            </a:r>
            <a:r>
              <a:rPr lang="nl-NL" kern="100" dirty="0"/>
              <a:t>te besluiten</a:t>
            </a:r>
            <a:r>
              <a:rPr lang="nl-NL" kern="100" dirty="0">
                <a:effectLst/>
              </a:rPr>
              <a:t> wat iedereen moet gaan doen.</a:t>
            </a:r>
            <a:r>
              <a:rPr lang="nl-NL" kern="100" dirty="0"/>
              <a:t> </a:t>
            </a:r>
            <a:r>
              <a:rPr lang="nl-NL" kern="100" dirty="0">
                <a:effectLst/>
              </a:rPr>
              <a:t>Beeldvorming is gericht op </a:t>
            </a:r>
            <a:r>
              <a:rPr lang="nl-NL" kern="100" dirty="0"/>
              <a:t>feitelijke informatie</a:t>
            </a:r>
            <a:r>
              <a:rPr lang="nl-NL" kern="100" dirty="0">
                <a:effectLst/>
              </a:rPr>
              <a:t>, niet op een mening </a:t>
            </a:r>
            <a:r>
              <a:rPr lang="nl-NL" kern="100" dirty="0"/>
              <a:t>of een</a:t>
            </a:r>
            <a:r>
              <a:rPr lang="nl-NL" kern="100" dirty="0">
                <a:effectLst/>
              </a:rPr>
              <a:t> eigen inschatting. Het is niet de bedoeling om met elkaar </a:t>
            </a:r>
            <a:r>
              <a:rPr lang="nl-NL" kern="100" dirty="0"/>
              <a:t>in discussie</a:t>
            </a:r>
            <a:r>
              <a:rPr lang="nl-NL" kern="100" dirty="0">
                <a:effectLst/>
              </a:rPr>
              <a:t> te gaan, maar om zoveel mogelijk informatie te verzamelen.</a:t>
            </a:r>
            <a:r>
              <a:rPr lang="nl-NL" kern="100" dirty="0"/>
              <a:t> </a:t>
            </a:r>
            <a:endParaRPr lang="nl-NL" dirty="0"/>
          </a:p>
          <a:p>
            <a:r>
              <a:rPr lang="nl-NL" kern="100" dirty="0"/>
              <a:t>Als</a:t>
            </a:r>
            <a:r>
              <a:rPr lang="nl-NL" kern="100" dirty="0">
                <a:effectLst/>
              </a:rPr>
              <a:t> team </a:t>
            </a:r>
            <a:r>
              <a:rPr lang="nl-NL" kern="100" dirty="0"/>
              <a:t>beantwoord </a:t>
            </a:r>
            <a:r>
              <a:rPr lang="nl-NL" kern="100" dirty="0">
                <a:effectLst/>
              </a:rPr>
              <a:t>je een aantal vragen:</a:t>
            </a:r>
            <a:endParaRPr lang="nl-NL" dirty="0"/>
          </a:p>
          <a:p>
            <a:r>
              <a:rPr lang="nl-NL" kern="100" dirty="0"/>
              <a:t>► </a:t>
            </a:r>
            <a:r>
              <a:rPr lang="nl-NL" kern="100" dirty="0">
                <a:effectLst/>
              </a:rPr>
              <a:t>Wat weten we? Deel informatie met elkaar. Deze informatie kun je</a:t>
            </a:r>
            <a:endParaRPr lang="nl-NL" dirty="0"/>
          </a:p>
          <a:p>
            <a:r>
              <a:rPr lang="nl-NL" kern="100" dirty="0">
                <a:effectLst/>
              </a:rPr>
              <a:t>ook buiten het overleg ophalen bij collega’s, leveranciers en andere</a:t>
            </a:r>
            <a:endParaRPr lang="nl-NL" dirty="0"/>
          </a:p>
          <a:p>
            <a:r>
              <a:rPr lang="nl-NL" kern="100" dirty="0">
                <a:effectLst/>
              </a:rPr>
              <a:t>betrokkenen Weten we zeker dat dit klopt? Controleer de informatie</a:t>
            </a:r>
            <a:endParaRPr lang="nl-NL" dirty="0"/>
          </a:p>
          <a:p>
            <a:r>
              <a:rPr lang="nl-NL" kern="100" dirty="0">
                <a:effectLst/>
              </a:rPr>
              <a:t>die je hebt ontvangen, is het feitelijk juist? Soms denken we onszelf</a:t>
            </a:r>
            <a:endParaRPr lang="nl-NL" dirty="0"/>
          </a:p>
          <a:p>
            <a:pPr lvl="0"/>
            <a:r>
              <a:rPr lang="nl-NL" kern="100" dirty="0">
                <a:effectLst/>
              </a:rPr>
              <a:t>iets te herinneren, maar klopt het niet.</a:t>
            </a:r>
            <a:endParaRPr lang="nl-NL" dirty="0"/>
          </a:p>
          <a:p>
            <a:r>
              <a:rPr lang="nl-NL" kern="100" dirty="0"/>
              <a:t>► </a:t>
            </a:r>
            <a:r>
              <a:rPr lang="nl-NL" kern="100" dirty="0">
                <a:effectLst/>
              </a:rPr>
              <a:t>Welke informatie missen we nog? Welke gaten zitten er nog in </a:t>
            </a:r>
            <a:r>
              <a:rPr lang="nl-NL" kern="100" dirty="0"/>
              <a:t>het informatieproces</a:t>
            </a:r>
            <a:r>
              <a:rPr lang="nl-NL" kern="100" dirty="0">
                <a:effectLst/>
              </a:rPr>
              <a:t>? Hoe ga je de ontbrekende informatie verzamelen?</a:t>
            </a:r>
            <a:endParaRPr lang="nl-NL" dirty="0"/>
          </a:p>
          <a:p>
            <a:r>
              <a:rPr lang="nl-NL" kern="100" dirty="0"/>
              <a:t>► </a:t>
            </a:r>
            <a:r>
              <a:rPr lang="nl-NL" kern="100" dirty="0">
                <a:effectLst/>
              </a:rPr>
              <a:t>Zitten de juiste mensen aan tafel? Wie missen we nog? Het </a:t>
            </a:r>
            <a:r>
              <a:rPr lang="nl-NL" kern="100" dirty="0"/>
              <a:t>komt regelmatig</a:t>
            </a:r>
            <a:r>
              <a:rPr lang="nl-NL" kern="100" dirty="0">
                <a:effectLst/>
              </a:rPr>
              <a:t> voor dat je merkt dat er nog informatie of </a:t>
            </a:r>
            <a:r>
              <a:rPr lang="nl-NL" kern="100" dirty="0"/>
              <a:t>expertise ontbreekt</a:t>
            </a:r>
            <a:r>
              <a:rPr lang="nl-NL" kern="100" dirty="0">
                <a:effectLst/>
              </a:rPr>
              <a:t>. Zeker wanneer een crisis zich nog ontwikkelt is het </a:t>
            </a:r>
            <a:r>
              <a:rPr lang="nl-NL" kern="100" dirty="0"/>
              <a:t>goed om</a:t>
            </a:r>
            <a:r>
              <a:rPr lang="nl-NL" kern="100" dirty="0">
                <a:effectLst/>
              </a:rPr>
              <a:t> deze checkvraag te stellen.</a:t>
            </a:r>
            <a:endParaRPr lang="nl-NL" dirty="0"/>
          </a:p>
          <a:p>
            <a:r>
              <a:rPr lang="nl-NL" kern="100" dirty="0"/>
              <a:t>► </a:t>
            </a:r>
            <a:r>
              <a:rPr lang="nl-NL" kern="100" dirty="0">
                <a:effectLst/>
              </a:rPr>
              <a:t>Ordenen: sorteer de informatie op thema. </a:t>
            </a:r>
            <a:endParaRPr lang="nl-NL" dirty="0"/>
          </a:p>
          <a:p>
            <a:r>
              <a:rPr lang="nl-NL" kern="100" dirty="0">
                <a:effectLst/>
              </a:rPr>
              <a:t>Dit helpt om zicht </a:t>
            </a:r>
            <a:r>
              <a:rPr lang="nl-NL" kern="100" dirty="0"/>
              <a:t>te houden</a:t>
            </a:r>
            <a:r>
              <a:rPr lang="nl-NL" kern="100" dirty="0">
                <a:effectLst/>
              </a:rPr>
              <a:t> op de hoeveelheid informatie en is belangrijk voor </a:t>
            </a:r>
            <a:r>
              <a:rPr lang="nl-NL" kern="100" dirty="0"/>
              <a:t>de volgende</a:t>
            </a:r>
            <a:r>
              <a:rPr lang="nl-NL" kern="100" dirty="0">
                <a:effectLst/>
              </a:rPr>
              <a:t> fases.</a:t>
            </a:r>
            <a:endParaRPr lang="nl-NL" dirty="0"/>
          </a:p>
          <a:p>
            <a:r>
              <a:rPr lang="nl-NL" kern="100" dirty="0">
                <a:effectLst/>
              </a:rPr>
              <a:t>Na deze fase heeft iedereen hetzelfde beeld en ligt er een plan </a:t>
            </a:r>
            <a:r>
              <a:rPr lang="nl-NL" kern="100" dirty="0"/>
              <a:t>om ontbrekende</a:t>
            </a:r>
            <a:r>
              <a:rPr lang="nl-NL" kern="100" dirty="0">
                <a:effectLst/>
              </a:rPr>
              <a:t> informatie te verzamelen.</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6</a:t>
            </a:fld>
            <a:endParaRPr lang="nl-NL"/>
          </a:p>
        </p:txBody>
      </p:sp>
    </p:spTree>
    <p:extLst>
      <p:ext uri="{BB962C8B-B14F-4D97-AF65-F5344CB8AC3E}">
        <p14:creationId xmlns:p14="http://schemas.microsoft.com/office/powerpoint/2010/main" val="1459053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kern="100" dirty="0">
                <a:effectLst/>
              </a:rPr>
              <a:t>Oordeelsvorming: de informatie </a:t>
            </a:r>
            <a:r>
              <a:rPr lang="nl-NL" kern="100" dirty="0"/>
              <a:t>beoordelen</a:t>
            </a:r>
            <a:endParaRPr lang="nl-NL" dirty="0"/>
          </a:p>
          <a:p>
            <a:r>
              <a:rPr lang="nl-NL" kern="100" dirty="0"/>
              <a:t>Je</a:t>
            </a:r>
            <a:r>
              <a:rPr lang="nl-NL" kern="100" dirty="0">
                <a:effectLst/>
              </a:rPr>
              <a:t> beoordeelt samen de informatie die er ligt per thema</a:t>
            </a:r>
            <a:r>
              <a:rPr lang="nl-NL" kern="100" dirty="0"/>
              <a:t>,</a:t>
            </a:r>
            <a:r>
              <a:rPr lang="nl-NL" kern="100" dirty="0">
                <a:effectLst/>
              </a:rPr>
              <a:t> en iedereen </a:t>
            </a:r>
            <a:r>
              <a:rPr lang="nl-NL" kern="100" dirty="0"/>
              <a:t>in het</a:t>
            </a:r>
            <a:r>
              <a:rPr lang="nl-NL" kern="100" dirty="0">
                <a:effectLst/>
              </a:rPr>
              <a:t> crisisteam krijgt de ruimte om een eigen oordeel en mening in </a:t>
            </a:r>
            <a:r>
              <a:rPr lang="nl-NL" kern="100" dirty="0"/>
              <a:t>te brengen</a:t>
            </a:r>
            <a:r>
              <a:rPr lang="nl-NL" kern="100" dirty="0">
                <a:effectLst/>
              </a:rPr>
              <a:t>. Ook reageert iedereen op de voorstellen van anderen. </a:t>
            </a:r>
            <a:r>
              <a:rPr lang="nl-NL" kern="100" dirty="0"/>
              <a:t>Het doel</a:t>
            </a:r>
            <a:r>
              <a:rPr lang="nl-NL" kern="100" dirty="0">
                <a:effectLst/>
              </a:rPr>
              <a:t> is om zoveel mogelijk invalshoeken te horen en knelpunten, </a:t>
            </a:r>
            <a:r>
              <a:rPr lang="nl-NL" kern="100" dirty="0"/>
              <a:t>risico’s en</a:t>
            </a:r>
            <a:r>
              <a:rPr lang="nl-NL" kern="100" dirty="0">
                <a:effectLst/>
              </a:rPr>
              <a:t> oplossingen te bedenken. Dit helpt om de kwaliteit van </a:t>
            </a:r>
            <a:r>
              <a:rPr lang="nl-NL" kern="100" dirty="0"/>
              <a:t>de besluitvorming</a:t>
            </a:r>
            <a:r>
              <a:rPr lang="nl-NL" kern="100" dirty="0">
                <a:effectLst/>
              </a:rPr>
              <a:t> te vergroten en zorgt voor meer draagvlak.</a:t>
            </a:r>
            <a:endParaRPr lang="nl-NL" dirty="0"/>
          </a:p>
          <a:p>
            <a:r>
              <a:rPr lang="nl-NL" kern="100" dirty="0">
                <a:effectLst/>
              </a:rPr>
              <a:t>In de fase van oordeelsvorming beantwoord je deze vragen met elkaar:</a:t>
            </a:r>
            <a:endParaRPr lang="nl-NL" dirty="0"/>
          </a:p>
          <a:p>
            <a:r>
              <a:rPr lang="nl-NL" kern="100" dirty="0"/>
              <a:t>► </a:t>
            </a:r>
            <a:r>
              <a:rPr lang="nl-NL" kern="100" dirty="0">
                <a:effectLst/>
              </a:rPr>
              <a:t>Wat proberen we te bereiken? Wat is ons doel?</a:t>
            </a:r>
            <a:endParaRPr lang="nl-NL"/>
          </a:p>
          <a:p>
            <a:r>
              <a:rPr lang="nl-NL" kern="100" dirty="0"/>
              <a:t>► </a:t>
            </a:r>
            <a:r>
              <a:rPr lang="nl-NL" kern="100" dirty="0">
                <a:effectLst/>
              </a:rPr>
              <a:t>Wat verwachten we op basis van deze informatie?</a:t>
            </a:r>
            <a:endParaRPr lang="nl-NL"/>
          </a:p>
          <a:p>
            <a:r>
              <a:rPr lang="nl-NL" kern="100" dirty="0"/>
              <a:t>► </a:t>
            </a:r>
            <a:r>
              <a:rPr lang="nl-NL" kern="100" dirty="0">
                <a:effectLst/>
              </a:rPr>
              <a:t>Aan welke voorwaarden moet het besluit voldoen om acceptabel</a:t>
            </a:r>
            <a:endParaRPr lang="nl-NL"/>
          </a:p>
          <a:p>
            <a:pPr lvl="0"/>
            <a:r>
              <a:rPr lang="nl-NL" kern="100" dirty="0">
                <a:effectLst/>
              </a:rPr>
              <a:t>te zijn?</a:t>
            </a:r>
            <a:endParaRPr lang="nl-NL"/>
          </a:p>
          <a:p>
            <a:r>
              <a:rPr lang="nl-NL" kern="100" dirty="0"/>
              <a:t>► </a:t>
            </a:r>
            <a:r>
              <a:rPr lang="nl-NL" kern="100" dirty="0">
                <a:effectLst/>
              </a:rPr>
              <a:t>Waar maken we ons zorgen over? Bespreek de knelpunten en risico’s</a:t>
            </a:r>
            <a:endParaRPr lang="nl-NL"/>
          </a:p>
          <a:p>
            <a:pPr lvl="0"/>
            <a:r>
              <a:rPr lang="nl-NL" kern="100" dirty="0">
                <a:effectLst/>
              </a:rPr>
              <a:t>met elkaar en ga na wat deze zorgen zou verminderen.</a:t>
            </a:r>
            <a:endParaRPr lang="nl-NL"/>
          </a:p>
          <a:p>
            <a:r>
              <a:rPr lang="nl-NL" kern="100" dirty="0"/>
              <a:t>Per</a:t>
            </a:r>
            <a:r>
              <a:rPr lang="nl-NL" kern="100" dirty="0">
                <a:effectLst/>
              </a:rPr>
              <a:t> thema volgen de oordeelsvorming en besluitvorming direct </a:t>
            </a:r>
            <a:r>
              <a:rPr lang="nl-NL" kern="100" dirty="0"/>
              <a:t>na elkaar</a:t>
            </a:r>
            <a:r>
              <a:rPr lang="nl-NL" kern="100" dirty="0">
                <a:effectLst/>
              </a:rPr>
              <a:t>, dus zodra de situatie is beoordeeld</a:t>
            </a:r>
            <a:r>
              <a:rPr lang="nl-NL" kern="100" dirty="0"/>
              <a:t>,</a:t>
            </a:r>
            <a:r>
              <a:rPr lang="nl-NL" kern="100" dirty="0">
                <a:effectLst/>
              </a:rPr>
              <a:t> besluit je wat er </a:t>
            </a:r>
            <a:r>
              <a:rPr lang="nl-NL" kern="100" dirty="0"/>
              <a:t>moet gebeuren</a:t>
            </a:r>
            <a:r>
              <a:rPr lang="nl-NL" kern="100" dirty="0">
                <a:effectLst/>
              </a:rPr>
              <a:t>. Na de tweede fase heb je de gezamenlijke belangen,</a:t>
            </a:r>
            <a:r>
              <a:rPr lang="nl-NL" kern="100" dirty="0"/>
              <a:t> </a:t>
            </a:r>
            <a:r>
              <a:rPr lang="nl-NL" kern="100" dirty="0">
                <a:effectLst/>
              </a:rPr>
              <a:t>criteria en voorwaarden in beeld.</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7</a:t>
            </a:fld>
            <a:endParaRPr lang="nl-NL"/>
          </a:p>
        </p:txBody>
      </p:sp>
    </p:spTree>
    <p:extLst>
      <p:ext uri="{BB962C8B-B14F-4D97-AF65-F5344CB8AC3E}">
        <p14:creationId xmlns:p14="http://schemas.microsoft.com/office/powerpoint/2010/main" val="2475035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kern="100" dirty="0">
                <a:effectLst/>
              </a:rPr>
              <a:t>Het doel is om besluiten te nemen en de aangedragen oplossingen </a:t>
            </a:r>
            <a:r>
              <a:rPr lang="nl-NL" kern="100" dirty="0"/>
              <a:t>te vertalen</a:t>
            </a:r>
            <a:r>
              <a:rPr lang="nl-NL" kern="100" dirty="0">
                <a:effectLst/>
              </a:rPr>
              <a:t> in concrete maatregelen, acties en actiehouders. Wie </a:t>
            </a:r>
            <a:r>
              <a:rPr lang="nl-NL" kern="100" dirty="0"/>
              <a:t>is waarvoor</a:t>
            </a:r>
            <a:r>
              <a:rPr lang="nl-NL" kern="100" dirty="0">
                <a:effectLst/>
              </a:rPr>
              <a:t> verantwoordelijk? In deze fase maak je ook </a:t>
            </a:r>
            <a:r>
              <a:rPr lang="nl-NL" kern="100" dirty="0"/>
              <a:t>vervolgafspraken over</a:t>
            </a:r>
            <a:r>
              <a:rPr lang="nl-NL" kern="100" dirty="0">
                <a:effectLst/>
              </a:rPr>
              <a:t> wanneer je weer bijeenkomt en welke acties dan zijn afgerond.</a:t>
            </a:r>
            <a:endParaRPr lang="nl-NL"/>
          </a:p>
          <a:p>
            <a:r>
              <a:rPr lang="nl-NL" kern="100" dirty="0">
                <a:effectLst/>
              </a:rPr>
              <a:t>Vragen die je met elkaar beantwoordt, zijn:</a:t>
            </a:r>
            <a:endParaRPr lang="nl-NL"/>
          </a:p>
          <a:p>
            <a:r>
              <a:rPr lang="nl-NL" kern="100" dirty="0"/>
              <a:t>► </a:t>
            </a:r>
            <a:r>
              <a:rPr lang="nl-NL" kern="100" dirty="0">
                <a:effectLst/>
              </a:rPr>
              <a:t>Wat besluiten we?</a:t>
            </a:r>
            <a:endParaRPr lang="nl-NL"/>
          </a:p>
          <a:p>
            <a:r>
              <a:rPr lang="nl-NL" kern="100" dirty="0"/>
              <a:t>► </a:t>
            </a:r>
            <a:r>
              <a:rPr lang="nl-NL" kern="100" dirty="0">
                <a:effectLst/>
              </a:rPr>
              <a:t>Wat gaan we doen?</a:t>
            </a:r>
            <a:endParaRPr lang="nl-NL"/>
          </a:p>
          <a:p>
            <a:r>
              <a:rPr lang="nl-NL" kern="100" dirty="0"/>
              <a:t>► </a:t>
            </a:r>
            <a:r>
              <a:rPr lang="nl-NL" kern="100" dirty="0">
                <a:effectLst/>
              </a:rPr>
              <a:t>Wie is daarvoor verantwoordelijk (rollen)?</a:t>
            </a:r>
            <a:endParaRPr lang="nl-NL"/>
          </a:p>
          <a:p>
            <a:r>
              <a:rPr lang="nl-NL" kern="100" dirty="0"/>
              <a:t>► </a:t>
            </a:r>
            <a:r>
              <a:rPr lang="nl-NL" kern="100" dirty="0">
                <a:effectLst/>
              </a:rPr>
              <a:t>Weet iedereen welke besluiten er zijn genomen?</a:t>
            </a:r>
            <a:endParaRPr lang="nl-NL"/>
          </a:p>
          <a:p>
            <a:r>
              <a:rPr lang="nl-NL" kern="100" dirty="0"/>
              <a:t>► </a:t>
            </a:r>
            <a:r>
              <a:rPr lang="nl-NL" kern="100" dirty="0">
                <a:effectLst/>
              </a:rPr>
              <a:t>Wanneer komen we opnieuw bijeen, welke acties zijn dan afgerond?</a:t>
            </a:r>
            <a:endParaRPr lang="nl-NL"/>
          </a:p>
          <a:p>
            <a:r>
              <a:rPr lang="nl-NL" kern="100" dirty="0">
                <a:effectLst/>
              </a:rPr>
              <a:t>Na deze fase kan iedereen aan de slag met het beheersen van de crisis.</a:t>
            </a:r>
            <a:r>
              <a:rPr lang="nl-NL" kern="100" dirty="0"/>
              <a:t> </a:t>
            </a:r>
            <a:r>
              <a:rPr lang="nl-NL" kern="100" dirty="0">
                <a:effectLst/>
              </a:rPr>
              <a:t>Bij een volgende vergadering doorloop je opnieuw deze fases.</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8</a:t>
            </a:fld>
            <a:endParaRPr lang="nl-NL"/>
          </a:p>
        </p:txBody>
      </p:sp>
    </p:spTree>
    <p:extLst>
      <p:ext uri="{BB962C8B-B14F-4D97-AF65-F5344CB8AC3E}">
        <p14:creationId xmlns:p14="http://schemas.microsoft.com/office/powerpoint/2010/main" val="195708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De volgorde van de instructie is: indelen, opstellen, praatje, plaatje en </a:t>
            </a:r>
            <a:r>
              <a:rPr lang="nl-NL" err="1"/>
              <a:t>daadje</a:t>
            </a:r>
            <a:r>
              <a:rPr lang="nl-NL" dirty="0"/>
              <a:t>.</a:t>
            </a:r>
            <a:endParaRPr lang="nl-NL"/>
          </a:p>
          <a:p>
            <a:r>
              <a:rPr lang="nl-NL" dirty="0"/>
              <a:t>Er wordt met één team gewerkt (indelen). Het team zit bij elkaar (opstellen). De spelregels en start oefening worden uitgelegd (praatje). De oefening wordt geopend met het schetsen van het beeld: we zijn vandaag bij het levenslust lyceum… (plaatje). Vervolgens doe je voor hoe het in de praktijk gaat, pak bijvoorbeeld een rollenkaart en sta kort stil bij wat de rol betekent (</a:t>
            </a:r>
            <a:r>
              <a:rPr lang="nl-NL" dirty="0" err="1"/>
              <a:t>daadje</a:t>
            </a:r>
            <a:r>
              <a:rPr lang="nl-NL" dirty="0"/>
              <a:t>). Daarna check je of mensen nog vragen hebben en gaat de oefening van start.</a:t>
            </a:r>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9</a:t>
            </a:fld>
            <a:endParaRPr lang="nl-NL"/>
          </a:p>
        </p:txBody>
      </p:sp>
    </p:spTree>
    <p:extLst>
      <p:ext uri="{BB962C8B-B14F-4D97-AF65-F5344CB8AC3E}">
        <p14:creationId xmlns:p14="http://schemas.microsoft.com/office/powerpoint/2010/main" val="3160588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b="0" i="0" dirty="0">
                <a:solidFill>
                  <a:srgbClr val="000000"/>
                </a:solidFill>
                <a:effectLst/>
                <a:highlight>
                  <a:srgbClr val="FFFFFF"/>
                </a:highlight>
              </a:rPr>
              <a:t>Maak de deelnemers enthousiast over de oefening en instrueer ze:</a:t>
            </a:r>
            <a:endParaRPr lang="nl-NL" dirty="0"/>
          </a:p>
          <a:p>
            <a:r>
              <a:rPr lang="nl-NL" dirty="0">
                <a:solidFill>
                  <a:srgbClr val="000000"/>
                </a:solidFill>
                <a:highlight>
                  <a:srgbClr val="FFFFFF"/>
                </a:highlight>
              </a:rPr>
              <a:t>► </a:t>
            </a:r>
            <a:r>
              <a:rPr lang="nl-NL" b="0" i="0" dirty="0">
                <a:solidFill>
                  <a:srgbClr val="000000"/>
                </a:solidFill>
                <a:effectLst/>
                <a:highlight>
                  <a:srgbClr val="FFFFFF"/>
                </a:highlight>
              </a:rPr>
              <a:t>Hoe meer jullie je inleven in je rol hoe echter het wordt</a:t>
            </a:r>
            <a:endParaRPr lang="nl-NL" dirty="0"/>
          </a:p>
          <a:p>
            <a:r>
              <a:rPr lang="nl-NL" dirty="0">
                <a:solidFill>
                  <a:srgbClr val="000000"/>
                </a:solidFill>
                <a:highlight>
                  <a:srgbClr val="FFFFFF"/>
                </a:highlight>
              </a:rPr>
              <a:t>► </a:t>
            </a:r>
            <a:r>
              <a:rPr lang="nl-NL" b="0" i="0" dirty="0">
                <a:solidFill>
                  <a:srgbClr val="000000"/>
                </a:solidFill>
                <a:effectLst/>
                <a:highlight>
                  <a:srgbClr val="FFFFFF"/>
                </a:highlight>
              </a:rPr>
              <a:t>Als een rol niet vervuld kan worden, kun je ofwel een rol achterwege</a:t>
            </a:r>
            <a:endParaRPr lang="nl-NL" dirty="0"/>
          </a:p>
          <a:p>
            <a:pPr algn="l"/>
            <a:r>
              <a:rPr lang="nl-NL" b="0" i="0" dirty="0">
                <a:solidFill>
                  <a:srgbClr val="000000"/>
                </a:solidFill>
                <a:effectLst/>
                <a:highlight>
                  <a:srgbClr val="FFFFFF"/>
                </a:highlight>
              </a:rPr>
              <a:t>laten, ofwel een persoon een dubbelrol geven.</a:t>
            </a:r>
            <a:endParaRPr lang="nl-NL" dirty="0"/>
          </a:p>
          <a:p>
            <a:r>
              <a:rPr lang="nl-NL" dirty="0">
                <a:solidFill>
                  <a:srgbClr val="000000"/>
                </a:solidFill>
                <a:highlight>
                  <a:srgbClr val="FFFFFF"/>
                </a:highlight>
              </a:rPr>
              <a:t>► </a:t>
            </a:r>
            <a:r>
              <a:rPr lang="nl-NL" b="0" i="0" dirty="0">
                <a:solidFill>
                  <a:srgbClr val="000000"/>
                </a:solidFill>
                <a:effectLst/>
                <a:highlight>
                  <a:srgbClr val="FFFFFF"/>
                </a:highlight>
              </a:rPr>
              <a:t>Rollen, geen functies betekent dat je flexibiliteit hebt in de invulling</a:t>
            </a:r>
            <a:endParaRPr lang="nl-NL" dirty="0"/>
          </a:p>
          <a:p>
            <a:r>
              <a:rPr lang="nl-NL" b="0" i="0" dirty="0">
                <a:solidFill>
                  <a:srgbClr val="000000"/>
                </a:solidFill>
                <a:effectLst/>
                <a:highlight>
                  <a:srgbClr val="FFFFFF"/>
                </a:highlight>
              </a:rPr>
              <a:t>van de rol. Het kan zo zijn dat in jullie organisatie meerdere mensen</a:t>
            </a:r>
            <a:endParaRPr lang="nl-NL" dirty="0"/>
          </a:p>
          <a:p>
            <a:r>
              <a:rPr lang="nl-NL" b="0" i="0" dirty="0">
                <a:solidFill>
                  <a:srgbClr val="000000"/>
                </a:solidFill>
                <a:effectLst/>
                <a:highlight>
                  <a:srgbClr val="FFFFFF"/>
                </a:highlight>
              </a:rPr>
              <a:t>geschikt zijn voor een bepaalde rol of talent hebben voor een</a:t>
            </a:r>
            <a:endParaRPr lang="nl-NL" dirty="0"/>
          </a:p>
          <a:p>
            <a:pPr algn="l"/>
            <a:r>
              <a:rPr lang="nl-NL" b="0" i="0" dirty="0">
                <a:solidFill>
                  <a:srgbClr val="000000"/>
                </a:solidFill>
                <a:effectLst/>
                <a:highlight>
                  <a:srgbClr val="FFFFFF"/>
                </a:highlight>
              </a:rPr>
              <a:t>bepaalde rol.</a:t>
            </a:r>
            <a:endParaRPr lang="nl-NL" dirty="0"/>
          </a:p>
        </p:txBody>
      </p:sp>
      <p:sp>
        <p:nvSpPr>
          <p:cNvPr id="4" name="Tijdelijke aanduiding voor dianummer 3"/>
          <p:cNvSpPr>
            <a:spLocks noGrp="1"/>
          </p:cNvSpPr>
          <p:nvPr>
            <p:ph type="sldNum" sz="quarter" idx="5"/>
          </p:nvPr>
        </p:nvSpPr>
        <p:spPr/>
        <p:txBody>
          <a:bodyPr/>
          <a:lstStyle/>
          <a:p>
            <a:fld id="{34488EA7-CA82-2549-87F8-B46FB3A40AA1}" type="slidenum">
              <a:rPr lang="nl-NL" smtClean="0"/>
              <a:t>10</a:t>
            </a:fld>
            <a:endParaRPr lang="nl-NL"/>
          </a:p>
        </p:txBody>
      </p:sp>
    </p:spTree>
    <p:extLst>
      <p:ext uri="{BB962C8B-B14F-4D97-AF65-F5344CB8AC3E}">
        <p14:creationId xmlns:p14="http://schemas.microsoft.com/office/powerpoint/2010/main" val="11716967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Lee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E2010564-87E0-3526-BD89-FD7FA0799B4E}"/>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4" name="Afbeelding 3">
            <a:extLst>
              <a:ext uri="{FF2B5EF4-FFF2-40B4-BE49-F238E27FC236}">
                <a16:creationId xmlns:a16="http://schemas.microsoft.com/office/drawing/2014/main" id="{B4AFCCBC-8588-D215-8537-36D569AA7F5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857500" y="845820"/>
            <a:ext cx="9334500" cy="6028222"/>
          </a:xfrm>
          <a:prstGeom prst="rect">
            <a:avLst/>
          </a:prstGeom>
        </p:spPr>
      </p:pic>
      <p:sp>
        <p:nvSpPr>
          <p:cNvPr id="2" name="Titel 1">
            <a:extLst>
              <a:ext uri="{FF2B5EF4-FFF2-40B4-BE49-F238E27FC236}">
                <a16:creationId xmlns:a16="http://schemas.microsoft.com/office/drawing/2014/main" id="{058F826E-8CA7-0735-6A10-69626B470388}"/>
              </a:ext>
            </a:extLst>
          </p:cNvPr>
          <p:cNvSpPr>
            <a:spLocks noGrp="1"/>
          </p:cNvSpPr>
          <p:nvPr>
            <p:ph type="ctrTitle" hasCustomPrompt="1"/>
          </p:nvPr>
        </p:nvSpPr>
        <p:spPr>
          <a:xfrm>
            <a:off x="333121" y="569504"/>
            <a:ext cx="8527099" cy="1595439"/>
          </a:xfrm>
        </p:spPr>
        <p:txBody>
          <a:bodyPr anchor="b">
            <a:normAutofit/>
          </a:bodyPr>
          <a:lstStyle>
            <a:lvl1pPr algn="l">
              <a:defRPr sz="4400" b="1"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stStyle>
          <a:p>
            <a:r>
              <a:rPr lang="nl-NL" dirty="0"/>
              <a:t>Bedankt voor uw aandacht!</a:t>
            </a:r>
          </a:p>
        </p:txBody>
      </p:sp>
      <p:sp>
        <p:nvSpPr>
          <p:cNvPr id="3" name="Tijdelijke aanduiding voor tekst 12">
            <a:extLst>
              <a:ext uri="{FF2B5EF4-FFF2-40B4-BE49-F238E27FC236}">
                <a16:creationId xmlns:a16="http://schemas.microsoft.com/office/drawing/2014/main" id="{322DF6CB-B8C0-B298-A9B9-9EDE4DFC6F3A}"/>
              </a:ext>
            </a:extLst>
          </p:cNvPr>
          <p:cNvSpPr>
            <a:spLocks noGrp="1"/>
          </p:cNvSpPr>
          <p:nvPr>
            <p:ph type="body" sz="quarter" idx="10" hasCustomPrompt="1"/>
          </p:nvPr>
        </p:nvSpPr>
        <p:spPr>
          <a:xfrm>
            <a:off x="360553" y="3429001"/>
            <a:ext cx="3744912" cy="437402"/>
          </a:xfrm>
        </p:spPr>
        <p:txBody>
          <a:bodyPr/>
          <a:lstStyle>
            <a:lvl1pPr marL="0" indent="0">
              <a:buFontTx/>
              <a:buNone/>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Voornaam Achternaam</a:t>
            </a:r>
          </a:p>
        </p:txBody>
      </p:sp>
      <p:sp>
        <p:nvSpPr>
          <p:cNvPr id="6" name="Tijdelijke aanduiding voor tekst 12">
            <a:extLst>
              <a:ext uri="{FF2B5EF4-FFF2-40B4-BE49-F238E27FC236}">
                <a16:creationId xmlns:a16="http://schemas.microsoft.com/office/drawing/2014/main" id="{321FD954-6B94-3814-A00E-64E69F5679D4}"/>
              </a:ext>
            </a:extLst>
          </p:cNvPr>
          <p:cNvSpPr>
            <a:spLocks noGrp="1"/>
          </p:cNvSpPr>
          <p:nvPr>
            <p:ph type="body" sz="quarter" idx="11" hasCustomPrompt="1"/>
          </p:nvPr>
        </p:nvSpPr>
        <p:spPr>
          <a:xfrm>
            <a:off x="360552" y="3866402"/>
            <a:ext cx="3744913" cy="426694"/>
          </a:xfrm>
        </p:spPr>
        <p:txBody>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Functie</a:t>
            </a:r>
          </a:p>
        </p:txBody>
      </p:sp>
      <p:sp>
        <p:nvSpPr>
          <p:cNvPr id="7" name="Tijdelijke aanduiding voor tekst 12">
            <a:extLst>
              <a:ext uri="{FF2B5EF4-FFF2-40B4-BE49-F238E27FC236}">
                <a16:creationId xmlns:a16="http://schemas.microsoft.com/office/drawing/2014/main" id="{14C345C8-96C0-1BFC-DD37-EAE19454BDC5}"/>
              </a:ext>
            </a:extLst>
          </p:cNvPr>
          <p:cNvSpPr>
            <a:spLocks noGrp="1"/>
          </p:cNvSpPr>
          <p:nvPr>
            <p:ph type="body" sz="quarter" idx="12" hasCustomPrompt="1"/>
          </p:nvPr>
        </p:nvSpPr>
        <p:spPr>
          <a:xfrm>
            <a:off x="363265" y="4730498"/>
            <a:ext cx="3744913" cy="426694"/>
          </a:xfrm>
        </p:spPr>
        <p:txBody>
          <a:bodyPr>
            <a:normAutofit/>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18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E-mail: emailadres </a:t>
            </a:r>
          </a:p>
        </p:txBody>
      </p:sp>
    </p:spTree>
    <p:extLst>
      <p:ext uri="{BB962C8B-B14F-4D97-AF65-F5344CB8AC3E}">
        <p14:creationId xmlns:p14="http://schemas.microsoft.com/office/powerpoint/2010/main" val="192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7_Tekst en afbeelding">
    <p:bg>
      <p:bgRef idx="1001">
        <a:schemeClr val="bg1"/>
      </p:bgRef>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51F4002C-2308-132C-E082-98645F8ED6D2}"/>
              </a:ext>
            </a:extLst>
          </p:cNvPr>
          <p:cNvSpPr/>
          <p:nvPr userDrawn="1"/>
        </p:nvSpPr>
        <p:spPr>
          <a:xfrm>
            <a:off x="0" y="0"/>
            <a:ext cx="12191999" cy="687274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Tijdelijke aanduiding voor afbeelding 2"/>
          <p:cNvSpPr>
            <a:spLocks noGrp="1"/>
          </p:cNvSpPr>
          <p:nvPr>
            <p:ph type="pic" idx="1"/>
          </p:nvPr>
        </p:nvSpPr>
        <p:spPr>
          <a:xfrm>
            <a:off x="6961427" y="0"/>
            <a:ext cx="5230573"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pic>
        <p:nvPicPr>
          <p:cNvPr id="4" name="Afbeelding 3">
            <a:extLst>
              <a:ext uri="{FF2B5EF4-FFF2-40B4-BE49-F238E27FC236}">
                <a16:creationId xmlns:a16="http://schemas.microsoft.com/office/drawing/2014/main" id="{07509A21-40FE-110F-29FF-55BF13D6451E}"/>
              </a:ext>
            </a:extLst>
          </p:cNvPr>
          <p:cNvPicPr>
            <a:picLocks noChangeAspect="1"/>
          </p:cNvPicPr>
          <p:nvPr userDrawn="1"/>
        </p:nvPicPr>
        <p:blipFill>
          <a:blip r:embed="rId2" cstate="email">
            <a:extLst>
              <a:ext uri="{28A0092B-C50C-407E-A947-70E740481C1C}">
                <a14:useLocalDpi xmlns:a14="http://schemas.microsoft.com/office/drawing/2010/main"/>
              </a:ext>
            </a:extLst>
          </a:blip>
          <a:srcRect t="-387"/>
          <a:stretch/>
        </p:blipFill>
        <p:spPr>
          <a:xfrm>
            <a:off x="4017058" y="5255832"/>
            <a:ext cx="2944369" cy="1616916"/>
          </a:xfrm>
          <a:prstGeom prst="rect">
            <a:avLst/>
          </a:prstGeom>
        </p:spPr>
      </p:pic>
    </p:spTree>
    <p:extLst>
      <p:ext uri="{BB962C8B-B14F-4D97-AF65-F5344CB8AC3E}">
        <p14:creationId xmlns:p14="http://schemas.microsoft.com/office/powerpoint/2010/main" val="3917168686"/>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ekst en afbeelding">
    <p:bg>
      <p:bgRef idx="1001">
        <a:schemeClr val="bg1"/>
      </p:bgRef>
    </p:bg>
    <p:spTree>
      <p:nvGrpSpPr>
        <p:cNvPr id="1" name=""/>
        <p:cNvGrpSpPr/>
        <p:nvPr/>
      </p:nvGrpSpPr>
      <p:grpSpPr>
        <a:xfrm>
          <a:off x="0" y="0"/>
          <a:ext cx="0" cy="0"/>
          <a:chOff x="0" y="0"/>
          <a:chExt cx="0" cy="0"/>
        </a:xfrm>
      </p:grpSpPr>
      <p:sp>
        <p:nvSpPr>
          <p:cNvPr id="13" name="Tijdelijke aanduiding voor afbeelding 2"/>
          <p:cNvSpPr>
            <a:spLocks noGrp="1"/>
          </p:cNvSpPr>
          <p:nvPr>
            <p:ph type="pic" idx="1"/>
          </p:nvPr>
        </p:nvSpPr>
        <p:spPr>
          <a:xfrm>
            <a:off x="0" y="0"/>
            <a:ext cx="8719456"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8719456" y="0"/>
            <a:ext cx="3472544" cy="685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7315628" y="4180114"/>
            <a:ext cx="4876371" cy="2677886"/>
          </a:xfrm>
          <a:prstGeom prst="rect">
            <a:avLst/>
          </a:prstGeom>
        </p:spPr>
      </p:pic>
    </p:spTree>
    <p:extLst>
      <p:ext uri="{BB962C8B-B14F-4D97-AF65-F5344CB8AC3E}">
        <p14:creationId xmlns:p14="http://schemas.microsoft.com/office/powerpoint/2010/main" val="1253887312"/>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ekst en afbeelding">
    <p:bg>
      <p:bgRef idx="1001">
        <a:schemeClr val="bg1"/>
      </p:bgRef>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8FB6A8D3-4227-F7C3-359C-BD4B5D8B7BDF}"/>
              </a:ext>
            </a:extLst>
          </p:cNvPr>
          <p:cNvSpPr/>
          <p:nvPr userDrawn="1"/>
        </p:nvSpPr>
        <p:spPr>
          <a:xfrm>
            <a:off x="1" y="0"/>
            <a:ext cx="4510006"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a:extLst>
              <a:ext uri="{FF2B5EF4-FFF2-40B4-BE49-F238E27FC236}">
                <a16:creationId xmlns:a16="http://schemas.microsoft.com/office/drawing/2014/main" id="{FD30A888-DBB8-8340-96EA-45E10D18DE0B}"/>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flipH="1">
            <a:off x="-1" y="4773478"/>
            <a:ext cx="3795869" cy="2084522"/>
          </a:xfrm>
          <a:prstGeom prst="rect">
            <a:avLst/>
          </a:prstGeom>
        </p:spPr>
      </p:pic>
    </p:spTree>
    <p:extLst>
      <p:ext uri="{BB962C8B-B14F-4D97-AF65-F5344CB8AC3E}">
        <p14:creationId xmlns:p14="http://schemas.microsoft.com/office/powerpoint/2010/main" val="1385203188"/>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9_Tekst en afbeelding">
    <p:bg>
      <p:bgRef idx="1001">
        <a:schemeClr val="bg1"/>
      </p:bgRef>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8FB6A8D3-4227-F7C3-359C-BD4B5D8B7BDF}"/>
              </a:ext>
            </a:extLst>
          </p:cNvPr>
          <p:cNvSpPr/>
          <p:nvPr userDrawn="1"/>
        </p:nvSpPr>
        <p:spPr>
          <a:xfrm>
            <a:off x="0" y="0"/>
            <a:ext cx="1219199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Afbeelding 1">
            <a:extLst>
              <a:ext uri="{FF2B5EF4-FFF2-40B4-BE49-F238E27FC236}">
                <a16:creationId xmlns:a16="http://schemas.microsoft.com/office/drawing/2014/main" id="{D178DF03-22C1-72C8-EAEF-071988D765F4}"/>
              </a:ext>
            </a:extLst>
          </p:cNvPr>
          <p:cNvPicPr>
            <a:picLocks noChangeAspect="1"/>
          </p:cNvPicPr>
          <p:nvPr userDrawn="1"/>
        </p:nvPicPr>
        <p:blipFill>
          <a:blip r:embed="rId2" cstate="email">
            <a:extLst>
              <a:ext uri="{28A0092B-C50C-407E-A947-70E740481C1C}">
                <a14:useLocalDpi xmlns:a14="http://schemas.microsoft.com/office/drawing/2010/main"/>
              </a:ext>
            </a:extLst>
          </a:blip>
          <a:srcRect b="-13121"/>
          <a:stretch/>
        </p:blipFill>
        <p:spPr>
          <a:xfrm>
            <a:off x="8735485" y="0"/>
            <a:ext cx="3456514" cy="1818181"/>
          </a:xfrm>
          <a:prstGeom prst="rect">
            <a:avLst/>
          </a:prstGeom>
        </p:spPr>
      </p:pic>
    </p:spTree>
    <p:extLst>
      <p:ext uri="{BB962C8B-B14F-4D97-AF65-F5344CB8AC3E}">
        <p14:creationId xmlns:p14="http://schemas.microsoft.com/office/powerpoint/2010/main" val="359345081"/>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_Tekst en afbeelding">
    <p:bg>
      <p:bgRef idx="1001">
        <a:schemeClr val="bg1"/>
      </p:bgRef>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8FB6A8D3-4227-F7C3-359C-BD4B5D8B7BDF}"/>
              </a:ext>
            </a:extLst>
          </p:cNvPr>
          <p:cNvSpPr/>
          <p:nvPr userDrawn="1"/>
        </p:nvSpPr>
        <p:spPr>
          <a:xfrm>
            <a:off x="0" y="0"/>
            <a:ext cx="1219199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a:extLst>
              <a:ext uri="{FF2B5EF4-FFF2-40B4-BE49-F238E27FC236}">
                <a16:creationId xmlns:a16="http://schemas.microsoft.com/office/drawing/2014/main" id="{FD30A888-DBB8-8340-96EA-45E10D18DE0B}"/>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flipH="1">
            <a:off x="-1" y="4773478"/>
            <a:ext cx="3795869" cy="2084522"/>
          </a:xfrm>
          <a:prstGeom prst="rect">
            <a:avLst/>
          </a:prstGeom>
        </p:spPr>
      </p:pic>
    </p:spTree>
    <p:extLst>
      <p:ext uri="{BB962C8B-B14F-4D97-AF65-F5344CB8AC3E}">
        <p14:creationId xmlns:p14="http://schemas.microsoft.com/office/powerpoint/2010/main" val="3251869925"/>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Tekst en afbeelding">
    <p:bg>
      <p:bgRef idx="1001">
        <a:schemeClr val="bg1"/>
      </p:bgRef>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60254F73-2C2B-9416-BD73-CCB024C78C42}"/>
              </a:ext>
            </a:extLst>
          </p:cNvPr>
          <p:cNvSpPr/>
          <p:nvPr userDrawn="1"/>
        </p:nvSpPr>
        <p:spPr>
          <a:xfrm>
            <a:off x="0" y="0"/>
            <a:ext cx="7738698"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 name="Afbeelding 6">
            <a:extLst>
              <a:ext uri="{FF2B5EF4-FFF2-40B4-BE49-F238E27FC236}">
                <a16:creationId xmlns:a16="http://schemas.microsoft.com/office/drawing/2014/main" id="{8EDAB00C-6472-D765-5CFB-7A5CB2731057}"/>
              </a:ext>
            </a:extLst>
          </p:cNvPr>
          <p:cNvPicPr>
            <a:picLocks noChangeAspect="1"/>
          </p:cNvPicPr>
          <p:nvPr userDrawn="1"/>
        </p:nvPicPr>
        <p:blipFill>
          <a:blip r:embed="rId2" cstate="email">
            <a:extLst>
              <a:ext uri="{28A0092B-C50C-407E-A947-70E740481C1C}">
                <a14:useLocalDpi xmlns:a14="http://schemas.microsoft.com/office/drawing/2010/main"/>
              </a:ext>
            </a:extLst>
          </a:blip>
          <a:srcRect t="-387"/>
          <a:stretch/>
        </p:blipFill>
        <p:spPr>
          <a:xfrm flipH="1">
            <a:off x="-2" y="4974946"/>
            <a:ext cx="3429001" cy="1883054"/>
          </a:xfrm>
          <a:prstGeom prst="rect">
            <a:avLst/>
          </a:prstGeom>
        </p:spPr>
      </p:pic>
      <p:sp>
        <p:nvSpPr>
          <p:cNvPr id="8" name="Google Shape;30;p6">
            <a:extLst>
              <a:ext uri="{FF2B5EF4-FFF2-40B4-BE49-F238E27FC236}">
                <a16:creationId xmlns:a16="http://schemas.microsoft.com/office/drawing/2014/main" id="{403265C3-0E04-B524-1B9E-2EA0CDA9FD0B}"/>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9" name="Google Shape;31;p6">
            <a:extLst>
              <a:ext uri="{FF2B5EF4-FFF2-40B4-BE49-F238E27FC236}">
                <a16:creationId xmlns:a16="http://schemas.microsoft.com/office/drawing/2014/main" id="{5FEB3AB3-5AC1-5CF0-E02B-4FFF92EED49D}"/>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4159824757"/>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Tekst en afbeelding">
    <p:bg>
      <p:bgRef idx="1001">
        <a:schemeClr val="bg1"/>
      </p:bgRef>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60254F73-2C2B-9416-BD73-CCB024C78C42}"/>
              </a:ext>
            </a:extLst>
          </p:cNvPr>
          <p:cNvSpPr/>
          <p:nvPr userDrawn="1"/>
        </p:nvSpPr>
        <p:spPr>
          <a:xfrm>
            <a:off x="0" y="0"/>
            <a:ext cx="7738698"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 name="Afbeelding 6">
            <a:extLst>
              <a:ext uri="{FF2B5EF4-FFF2-40B4-BE49-F238E27FC236}">
                <a16:creationId xmlns:a16="http://schemas.microsoft.com/office/drawing/2014/main" id="{8EDAB00C-6472-D765-5CFB-7A5CB2731057}"/>
              </a:ext>
            </a:extLst>
          </p:cNvPr>
          <p:cNvPicPr>
            <a:picLocks noChangeAspect="1"/>
          </p:cNvPicPr>
          <p:nvPr userDrawn="1"/>
        </p:nvPicPr>
        <p:blipFill>
          <a:blip r:embed="rId2" cstate="email">
            <a:extLst>
              <a:ext uri="{28A0092B-C50C-407E-A947-70E740481C1C}">
                <a14:useLocalDpi xmlns:a14="http://schemas.microsoft.com/office/drawing/2010/main"/>
              </a:ext>
            </a:extLst>
          </a:blip>
          <a:srcRect t="-387"/>
          <a:stretch/>
        </p:blipFill>
        <p:spPr>
          <a:xfrm flipH="1">
            <a:off x="-2" y="4974946"/>
            <a:ext cx="3429001" cy="1883054"/>
          </a:xfrm>
          <a:prstGeom prst="rect">
            <a:avLst/>
          </a:prstGeom>
        </p:spPr>
      </p:pic>
      <p:sp>
        <p:nvSpPr>
          <p:cNvPr id="3" name="Tijdelijke aanduiding voor afbeelding 2">
            <a:extLst>
              <a:ext uri="{FF2B5EF4-FFF2-40B4-BE49-F238E27FC236}">
                <a16:creationId xmlns:a16="http://schemas.microsoft.com/office/drawing/2014/main" id="{B51E7704-32D7-3049-6A4B-2BB7FF40CFAF}"/>
              </a:ext>
            </a:extLst>
          </p:cNvPr>
          <p:cNvSpPr>
            <a:spLocks noGrp="1"/>
          </p:cNvSpPr>
          <p:nvPr>
            <p:ph type="pic" idx="10"/>
          </p:nvPr>
        </p:nvSpPr>
        <p:spPr>
          <a:xfrm>
            <a:off x="7738698" y="0"/>
            <a:ext cx="4453302"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8" name="Google Shape;30;p6">
            <a:extLst>
              <a:ext uri="{FF2B5EF4-FFF2-40B4-BE49-F238E27FC236}">
                <a16:creationId xmlns:a16="http://schemas.microsoft.com/office/drawing/2014/main" id="{403265C3-0E04-B524-1B9E-2EA0CDA9FD0B}"/>
              </a:ext>
            </a:extLst>
          </p:cNvPr>
          <p:cNvSpPr txBox="1">
            <a:spLocks noGrp="1"/>
          </p:cNvSpPr>
          <p:nvPr>
            <p:ph type="body" idx="1"/>
          </p:nvPr>
        </p:nvSpPr>
        <p:spPr>
          <a:xfrm>
            <a:off x="366776" y="1772825"/>
            <a:ext cx="7154164"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9" name="Google Shape;31;p6">
            <a:extLst>
              <a:ext uri="{FF2B5EF4-FFF2-40B4-BE49-F238E27FC236}">
                <a16:creationId xmlns:a16="http://schemas.microsoft.com/office/drawing/2014/main" id="{5FEB3AB3-5AC1-5CF0-E02B-4FFF92EED49D}"/>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2235755412"/>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Tekst en afbeelding">
    <p:bg>
      <p:bgRef idx="1001">
        <a:schemeClr val="bg1"/>
      </p:bgRef>
    </p:bg>
    <p:spTree>
      <p:nvGrpSpPr>
        <p:cNvPr id="1" name=""/>
        <p:cNvGrpSpPr/>
        <p:nvPr/>
      </p:nvGrpSpPr>
      <p:grpSpPr>
        <a:xfrm>
          <a:off x="0" y="0"/>
          <a:ext cx="0" cy="0"/>
          <a:chOff x="0" y="0"/>
          <a:chExt cx="0" cy="0"/>
        </a:xfrm>
      </p:grpSpPr>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0" y="0"/>
            <a:ext cx="12191999" cy="685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Google Shape;30;p6">
            <a:extLst>
              <a:ext uri="{FF2B5EF4-FFF2-40B4-BE49-F238E27FC236}">
                <a16:creationId xmlns:a16="http://schemas.microsoft.com/office/drawing/2014/main" id="{2B7EF9C5-ED9A-A927-7189-905038905BFD}"/>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1354824044"/>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Tekst en afbeelding">
    <p:bg>
      <p:bgRef idx="1001">
        <a:schemeClr val="bg1"/>
      </p:bgRef>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1CDA40A0-91C0-F5FA-7300-EE96E5775FFD}"/>
              </a:ext>
            </a:extLst>
          </p:cNvPr>
          <p:cNvSpPr/>
          <p:nvPr userDrawn="1"/>
        </p:nvSpPr>
        <p:spPr>
          <a:xfrm>
            <a:off x="0" y="0"/>
            <a:ext cx="1219199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3" name="Google Shape;30;p6">
            <a:extLst>
              <a:ext uri="{FF2B5EF4-FFF2-40B4-BE49-F238E27FC236}">
                <a16:creationId xmlns:a16="http://schemas.microsoft.com/office/drawing/2014/main" id="{2B7EF9C5-ED9A-A927-7189-905038905BFD}"/>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pic>
        <p:nvPicPr>
          <p:cNvPr id="5" name="Afbeelding 4">
            <a:extLst>
              <a:ext uri="{FF2B5EF4-FFF2-40B4-BE49-F238E27FC236}">
                <a16:creationId xmlns:a16="http://schemas.microsoft.com/office/drawing/2014/main" id="{47C626D8-5CE8-685B-E515-78D6CDCF16B7}"/>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8396130" y="4773478"/>
            <a:ext cx="3795869" cy="2084522"/>
          </a:xfrm>
          <a:prstGeom prst="rect">
            <a:avLst/>
          </a:prstGeom>
        </p:spPr>
      </p:pic>
    </p:spTree>
    <p:extLst>
      <p:ext uri="{BB962C8B-B14F-4D97-AF65-F5344CB8AC3E}">
        <p14:creationId xmlns:p14="http://schemas.microsoft.com/office/powerpoint/2010/main" val="184299069"/>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Tekst en afbeelding">
    <p:bg>
      <p:bgRef idx="1001">
        <a:schemeClr val="bg1"/>
      </p:bgRef>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1CDA40A0-91C0-F5FA-7300-EE96E5775FFD}"/>
              </a:ext>
            </a:extLst>
          </p:cNvPr>
          <p:cNvSpPr/>
          <p:nvPr userDrawn="1"/>
        </p:nvSpPr>
        <p:spPr>
          <a:xfrm>
            <a:off x="0" y="0"/>
            <a:ext cx="12191999"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pic>
        <p:nvPicPr>
          <p:cNvPr id="5" name="Afbeelding 4">
            <a:extLst>
              <a:ext uri="{FF2B5EF4-FFF2-40B4-BE49-F238E27FC236}">
                <a16:creationId xmlns:a16="http://schemas.microsoft.com/office/drawing/2014/main" id="{47C626D8-5CE8-685B-E515-78D6CDCF16B7}"/>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8396130" y="4773478"/>
            <a:ext cx="3795869" cy="2084522"/>
          </a:xfrm>
          <a:prstGeom prst="rect">
            <a:avLst/>
          </a:prstGeom>
        </p:spPr>
      </p:pic>
      <p:sp>
        <p:nvSpPr>
          <p:cNvPr id="2" name="Tijdelijke aanduiding voor afbeelding 2">
            <a:extLst>
              <a:ext uri="{FF2B5EF4-FFF2-40B4-BE49-F238E27FC236}">
                <a16:creationId xmlns:a16="http://schemas.microsoft.com/office/drawing/2014/main" id="{907355C6-1DBF-9048-A7EF-2AAF5E65C079}"/>
              </a:ext>
            </a:extLst>
          </p:cNvPr>
          <p:cNvSpPr>
            <a:spLocks noGrp="1"/>
          </p:cNvSpPr>
          <p:nvPr>
            <p:ph type="pic" idx="1"/>
          </p:nvPr>
        </p:nvSpPr>
        <p:spPr>
          <a:xfrm>
            <a:off x="1" y="0"/>
            <a:ext cx="4453301"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Tree>
    <p:extLst>
      <p:ext uri="{BB962C8B-B14F-4D97-AF65-F5344CB8AC3E}">
        <p14:creationId xmlns:p14="http://schemas.microsoft.com/office/powerpoint/2010/main" val="366607214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Leeg">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4AA302A1-DE0A-473B-7241-B6689693EA9E}"/>
              </a:ext>
            </a:extLst>
          </p:cNvPr>
          <p:cNvSpPr/>
          <p:nvPr userDrawn="1"/>
        </p:nvSpPr>
        <p:spPr>
          <a:xfrm rot="10800000">
            <a:off x="0" y="-54955"/>
            <a:ext cx="12192000" cy="6912955"/>
          </a:xfrm>
          <a:prstGeom prst="rect">
            <a:avLst/>
          </a:prstGeom>
          <a:gradFill>
            <a:gsLst>
              <a:gs pos="0">
                <a:schemeClr val="accent4">
                  <a:lumMod val="47830"/>
                  <a:lumOff val="52170"/>
                </a:schemeClr>
              </a:gs>
              <a:gs pos="48000">
                <a:schemeClr val="accent4">
                  <a:lumMod val="20000"/>
                  <a:lumOff val="80000"/>
                  <a:alpha val="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5" name="Afbeelding 4">
            <a:extLst>
              <a:ext uri="{FF2B5EF4-FFF2-40B4-BE49-F238E27FC236}">
                <a16:creationId xmlns:a16="http://schemas.microsoft.com/office/drawing/2014/main" id="{E2010564-87E0-3526-BD89-FD7FA0799B4E}"/>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4" name="Afbeelding 3">
            <a:extLst>
              <a:ext uri="{FF2B5EF4-FFF2-40B4-BE49-F238E27FC236}">
                <a16:creationId xmlns:a16="http://schemas.microsoft.com/office/drawing/2014/main" id="{B4AFCCBC-8588-D215-8537-36D569AA7F5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857501" y="829778"/>
            <a:ext cx="9334500" cy="6028222"/>
          </a:xfrm>
          <a:prstGeom prst="rect">
            <a:avLst/>
          </a:prstGeom>
        </p:spPr>
      </p:pic>
      <p:sp>
        <p:nvSpPr>
          <p:cNvPr id="2" name="Titel 1">
            <a:extLst>
              <a:ext uri="{FF2B5EF4-FFF2-40B4-BE49-F238E27FC236}">
                <a16:creationId xmlns:a16="http://schemas.microsoft.com/office/drawing/2014/main" id="{058F826E-8CA7-0735-6A10-69626B470388}"/>
              </a:ext>
            </a:extLst>
          </p:cNvPr>
          <p:cNvSpPr>
            <a:spLocks noGrp="1"/>
          </p:cNvSpPr>
          <p:nvPr>
            <p:ph type="ctrTitle" hasCustomPrompt="1"/>
          </p:nvPr>
        </p:nvSpPr>
        <p:spPr>
          <a:xfrm>
            <a:off x="333121" y="569504"/>
            <a:ext cx="8527099" cy="1595439"/>
          </a:xfrm>
        </p:spPr>
        <p:txBody>
          <a:bodyPr anchor="b">
            <a:normAutofit/>
          </a:bodyPr>
          <a:lstStyle>
            <a:lvl1pPr algn="l">
              <a:defRPr sz="4400" b="1"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stStyle>
          <a:p>
            <a:r>
              <a:rPr lang="nl-NL" dirty="0"/>
              <a:t>Bedankt voor uw aandacht!</a:t>
            </a:r>
          </a:p>
        </p:txBody>
      </p:sp>
      <p:sp>
        <p:nvSpPr>
          <p:cNvPr id="3" name="Tijdelijke aanduiding voor tekst 12">
            <a:extLst>
              <a:ext uri="{FF2B5EF4-FFF2-40B4-BE49-F238E27FC236}">
                <a16:creationId xmlns:a16="http://schemas.microsoft.com/office/drawing/2014/main" id="{322DF6CB-B8C0-B298-A9B9-9EDE4DFC6F3A}"/>
              </a:ext>
            </a:extLst>
          </p:cNvPr>
          <p:cNvSpPr>
            <a:spLocks noGrp="1"/>
          </p:cNvSpPr>
          <p:nvPr>
            <p:ph type="body" sz="quarter" idx="10" hasCustomPrompt="1"/>
          </p:nvPr>
        </p:nvSpPr>
        <p:spPr>
          <a:xfrm>
            <a:off x="360553" y="3429001"/>
            <a:ext cx="3744912" cy="437402"/>
          </a:xfrm>
        </p:spPr>
        <p:txBody>
          <a:bodyPr/>
          <a:lstStyle>
            <a:lvl1pPr marL="0" indent="0">
              <a:buFontTx/>
              <a:buNone/>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Voornaam Achternaam</a:t>
            </a:r>
          </a:p>
        </p:txBody>
      </p:sp>
      <p:sp>
        <p:nvSpPr>
          <p:cNvPr id="6" name="Tijdelijke aanduiding voor tekst 12">
            <a:extLst>
              <a:ext uri="{FF2B5EF4-FFF2-40B4-BE49-F238E27FC236}">
                <a16:creationId xmlns:a16="http://schemas.microsoft.com/office/drawing/2014/main" id="{321FD954-6B94-3814-A00E-64E69F5679D4}"/>
              </a:ext>
            </a:extLst>
          </p:cNvPr>
          <p:cNvSpPr>
            <a:spLocks noGrp="1"/>
          </p:cNvSpPr>
          <p:nvPr>
            <p:ph type="body" sz="quarter" idx="11" hasCustomPrompt="1"/>
          </p:nvPr>
        </p:nvSpPr>
        <p:spPr>
          <a:xfrm>
            <a:off x="360552" y="3866402"/>
            <a:ext cx="3744913" cy="426694"/>
          </a:xfrm>
        </p:spPr>
        <p:txBody>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Functie</a:t>
            </a:r>
          </a:p>
        </p:txBody>
      </p:sp>
      <p:sp>
        <p:nvSpPr>
          <p:cNvPr id="7" name="Tijdelijke aanduiding voor tekst 12">
            <a:extLst>
              <a:ext uri="{FF2B5EF4-FFF2-40B4-BE49-F238E27FC236}">
                <a16:creationId xmlns:a16="http://schemas.microsoft.com/office/drawing/2014/main" id="{14C345C8-96C0-1BFC-DD37-EAE19454BDC5}"/>
              </a:ext>
            </a:extLst>
          </p:cNvPr>
          <p:cNvSpPr>
            <a:spLocks noGrp="1"/>
          </p:cNvSpPr>
          <p:nvPr>
            <p:ph type="body" sz="quarter" idx="12" hasCustomPrompt="1"/>
          </p:nvPr>
        </p:nvSpPr>
        <p:spPr>
          <a:xfrm>
            <a:off x="363265" y="4730498"/>
            <a:ext cx="3744913" cy="426694"/>
          </a:xfrm>
        </p:spPr>
        <p:txBody>
          <a:bodyPr>
            <a:normAutofit/>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18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E-mail: emailadres </a:t>
            </a:r>
          </a:p>
        </p:txBody>
      </p:sp>
    </p:spTree>
    <p:extLst>
      <p:ext uri="{BB962C8B-B14F-4D97-AF65-F5344CB8AC3E}">
        <p14:creationId xmlns:p14="http://schemas.microsoft.com/office/powerpoint/2010/main" val="10725823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Tekst en afbeelding">
    <p:bg>
      <p:bgRef idx="1001">
        <a:schemeClr val="bg1"/>
      </p:bgRef>
    </p:bg>
    <p:spTree>
      <p:nvGrpSpPr>
        <p:cNvPr id="1" name=""/>
        <p:cNvGrpSpPr/>
        <p:nvPr/>
      </p:nvGrpSpPr>
      <p:grpSpPr>
        <a:xfrm>
          <a:off x="0" y="0"/>
          <a:ext cx="0" cy="0"/>
          <a:chOff x="0" y="0"/>
          <a:chExt cx="0" cy="0"/>
        </a:xfrm>
      </p:grpSpPr>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8719456" y="0"/>
            <a:ext cx="3472544" cy="685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7315628" y="4180114"/>
            <a:ext cx="4876371" cy="2677886"/>
          </a:xfrm>
          <a:prstGeom prst="rect">
            <a:avLst/>
          </a:prstGeom>
        </p:spPr>
      </p:pic>
    </p:spTree>
    <p:extLst>
      <p:ext uri="{BB962C8B-B14F-4D97-AF65-F5344CB8AC3E}">
        <p14:creationId xmlns:p14="http://schemas.microsoft.com/office/powerpoint/2010/main" val="2933011667"/>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Tekst en afbeelding">
    <p:bg>
      <p:bgRef idx="1001">
        <a:schemeClr val="bg1"/>
      </p:bgRef>
    </p:bg>
    <p:spTree>
      <p:nvGrpSpPr>
        <p:cNvPr id="1" name=""/>
        <p:cNvGrpSpPr/>
        <p:nvPr/>
      </p:nvGrpSpPr>
      <p:grpSpPr>
        <a:xfrm>
          <a:off x="0" y="0"/>
          <a:ext cx="0" cy="0"/>
          <a:chOff x="0" y="0"/>
          <a:chExt cx="0" cy="0"/>
        </a:xfrm>
      </p:grpSpPr>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8719456" y="0"/>
            <a:ext cx="3472544" cy="685800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7315628" y="4180114"/>
            <a:ext cx="4876371" cy="2677886"/>
          </a:xfrm>
          <a:prstGeom prst="rect">
            <a:avLst/>
          </a:prstGeom>
        </p:spPr>
      </p:pic>
      <p:sp>
        <p:nvSpPr>
          <p:cNvPr id="3" name="Google Shape;30;p6">
            <a:extLst>
              <a:ext uri="{FF2B5EF4-FFF2-40B4-BE49-F238E27FC236}">
                <a16:creationId xmlns:a16="http://schemas.microsoft.com/office/drawing/2014/main" id="{7FC2D071-67F8-E5D3-0596-C7011B38B7D1}"/>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5" name="Google Shape;31;p6">
            <a:extLst>
              <a:ext uri="{FF2B5EF4-FFF2-40B4-BE49-F238E27FC236}">
                <a16:creationId xmlns:a16="http://schemas.microsoft.com/office/drawing/2014/main" id="{2333BA9D-13CE-7345-7B67-3C94A141EED3}"/>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484089031"/>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Tekst 2-koloms">
    <p:bg>
      <p:bgRef idx="1001">
        <a:schemeClr val="bg1"/>
      </p:bgRef>
    </p:bg>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82BF5EC6-595F-D4E9-427D-3547B408F41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857500" y="845820"/>
            <a:ext cx="9334500" cy="6028222"/>
          </a:xfrm>
          <a:prstGeom prst="rect">
            <a:avLst/>
          </a:prstGeom>
        </p:spPr>
      </p:pic>
      <p:sp>
        <p:nvSpPr>
          <p:cNvPr id="6" name="Titel 1"/>
          <p:cNvSpPr>
            <a:spLocks noGrp="1"/>
          </p:cNvSpPr>
          <p:nvPr>
            <p:ph type="title" hasCustomPrompt="1"/>
          </p:nvPr>
        </p:nvSpPr>
        <p:spPr>
          <a:xfrm>
            <a:off x="330213" y="908050"/>
            <a:ext cx="11345850" cy="576734"/>
          </a:xfrm>
        </p:spPr>
        <p:txBody>
          <a:bodyPr anchor="b">
            <a:normAutofit/>
          </a:bodyPr>
          <a:lstStyle>
            <a:lvl1pPr>
              <a:defRPr sz="4400" b="1"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stStyle>
          <a:p>
            <a:r>
              <a:rPr lang="nl-NL" dirty="0"/>
              <a:t>Klik om een titel te maken </a:t>
            </a:r>
          </a:p>
        </p:txBody>
      </p:sp>
      <p:sp>
        <p:nvSpPr>
          <p:cNvPr id="8" name="Tijdelijke aanduiding voor inhoud 2"/>
          <p:cNvSpPr>
            <a:spLocks noGrp="1"/>
          </p:cNvSpPr>
          <p:nvPr>
            <p:ph idx="10" hasCustomPrompt="1"/>
          </p:nvPr>
        </p:nvSpPr>
        <p:spPr>
          <a:xfrm>
            <a:off x="366771" y="1772816"/>
            <a:ext cx="5622549" cy="2421994"/>
          </a:xfrm>
        </p:spPr>
        <p:txBody>
          <a:bodyPr>
            <a:normAutofit/>
          </a:bodyPr>
          <a:lstStyle>
            <a:lvl1pPr marL="285750" indent="-285750">
              <a:buClr>
                <a:srgbClr val="007AC3"/>
              </a:buClr>
              <a:buSzPct val="75000"/>
              <a:buFont typeface="ArialMT" charset="0"/>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vl2pPr marL="742950" indent="-285750">
              <a:buClr>
                <a:srgbClr val="007AC3"/>
              </a:buClr>
              <a:buSzPct val="75000"/>
              <a:buFont typeface=".LucidaGrandeUI" charset="0"/>
              <a:buChar char="►"/>
              <a:defRPr sz="2000" b="0" i="0">
                <a:solidFill>
                  <a:srgbClr val="172474"/>
                </a:solidFill>
                <a:latin typeface="Arial" charset="0"/>
                <a:ea typeface="Arial" charset="0"/>
                <a:cs typeface="Arial" charset="0"/>
              </a:defRPr>
            </a:lvl2pPr>
            <a:lvl3pPr marL="363538" indent="-188913">
              <a:buFont typeface="Calibri" pitchFamily="34" charset="0"/>
              <a:buChar char="-"/>
              <a:defRPr sz="1600"/>
            </a:lvl3pPr>
            <a:lvl4pPr marL="539750" indent="-174625">
              <a:buFont typeface="Calibri" pitchFamily="34" charset="0"/>
              <a:buChar char="-"/>
              <a:defRPr sz="1600"/>
            </a:lvl4pPr>
            <a:lvl5pPr marL="715963" indent="-180975">
              <a:buFont typeface="Calibri" pitchFamily="34" charset="0"/>
              <a:buChar char="-"/>
              <a:defRPr sz="1600"/>
            </a:lvl5pPr>
          </a:lstStyle>
          <a:p>
            <a:pPr lvl="0"/>
            <a:r>
              <a:rPr lang="nl-NL" dirty="0"/>
              <a:t>Klik om tekst toe te voegen</a:t>
            </a:r>
          </a:p>
        </p:txBody>
      </p:sp>
    </p:spTree>
    <p:extLst>
      <p:ext uri="{BB962C8B-B14F-4D97-AF65-F5344CB8AC3E}">
        <p14:creationId xmlns:p14="http://schemas.microsoft.com/office/powerpoint/2010/main" val="11045328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Tekst en afbeelding">
    <p:bg>
      <p:bgRef idx="1001">
        <a:schemeClr val="bg1"/>
      </p:bgRef>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9EBE89CE-FFA2-CD28-8E41-B05F85C1854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232900" y="5246833"/>
            <a:ext cx="4219862" cy="2109931"/>
          </a:xfrm>
          <a:prstGeom prst="rect">
            <a:avLst/>
          </a:prstGeom>
        </p:spPr>
      </p:pic>
      <p:sp>
        <p:nvSpPr>
          <p:cNvPr id="2" name="Titel 1">
            <a:extLst>
              <a:ext uri="{FF2B5EF4-FFF2-40B4-BE49-F238E27FC236}">
                <a16:creationId xmlns:a16="http://schemas.microsoft.com/office/drawing/2014/main" id="{0C2AE2A7-2063-B40C-A516-1F86546424FC}"/>
              </a:ext>
            </a:extLst>
          </p:cNvPr>
          <p:cNvSpPr>
            <a:spLocks noGrp="1"/>
          </p:cNvSpPr>
          <p:nvPr>
            <p:ph type="title"/>
          </p:nvPr>
        </p:nvSpPr>
        <p:spPr>
          <a:xfrm>
            <a:off x="838200" y="365125"/>
            <a:ext cx="9911080" cy="1325563"/>
          </a:xfrm>
        </p:spPr>
        <p:txBody>
          <a:bodyPr/>
          <a:lstStyle>
            <a:lvl1pPr>
              <a:defRPr b="1" i="0">
                <a:latin typeface="Arial" panose="020B0604020202020204" pitchFamily="34" charset="0"/>
                <a:cs typeface="Arial" panose="020B0604020202020204" pitchFamily="34" charset="0"/>
              </a:defRPr>
            </a:lvl1pPr>
          </a:lstStyle>
          <a:p>
            <a:r>
              <a:rPr lang="nl-NL" dirty="0"/>
              <a:t>Klik om stijl te bewerken</a:t>
            </a:r>
          </a:p>
        </p:txBody>
      </p:sp>
      <p:sp>
        <p:nvSpPr>
          <p:cNvPr id="5" name="Tijdelijke aanduiding voor inhoud 2">
            <a:extLst>
              <a:ext uri="{FF2B5EF4-FFF2-40B4-BE49-F238E27FC236}">
                <a16:creationId xmlns:a16="http://schemas.microsoft.com/office/drawing/2014/main" id="{6725296D-E63F-C612-3998-9B75B2EB96DC}"/>
              </a:ext>
            </a:extLst>
          </p:cNvPr>
          <p:cNvSpPr>
            <a:spLocks noGrp="1"/>
          </p:cNvSpPr>
          <p:nvPr>
            <p:ph idx="1"/>
          </p:nvPr>
        </p:nvSpPr>
        <p:spPr>
          <a:xfrm>
            <a:off x="838200" y="1825625"/>
            <a:ext cx="9911080" cy="4351338"/>
          </a:xfrm>
        </p:spPr>
        <p:txBody>
          <a:bodyPr/>
          <a:lstStyle>
            <a:lvl1pPr>
              <a:defRPr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a:extLst>
              <a:ext uri="{FF2B5EF4-FFF2-40B4-BE49-F238E27FC236}">
                <a16:creationId xmlns:a16="http://schemas.microsoft.com/office/drawing/2014/main" id="{4903BF43-52E8-FA24-C594-32002D8872EC}"/>
              </a:ext>
            </a:extLst>
          </p:cNvPr>
          <p:cNvPicPr>
            <a:picLocks noChangeAspect="1"/>
          </p:cNvPicPr>
          <p:nvPr userDrawn="1"/>
        </p:nvPicPr>
        <p:blipFill>
          <a:blip r:embed="rId3"/>
          <a:stretch>
            <a:fillRect/>
          </a:stretch>
        </p:blipFill>
        <p:spPr>
          <a:xfrm>
            <a:off x="351790" y="6311899"/>
            <a:ext cx="1593731" cy="286703"/>
          </a:xfrm>
          <a:prstGeom prst="rect">
            <a:avLst/>
          </a:prstGeom>
        </p:spPr>
      </p:pic>
    </p:spTree>
    <p:extLst>
      <p:ext uri="{BB962C8B-B14F-4D97-AF65-F5344CB8AC3E}">
        <p14:creationId xmlns:p14="http://schemas.microsoft.com/office/powerpoint/2010/main" val="1257075598"/>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ekst 1-kolom" preserve="1" userDrawn="1">
  <p:cSld name="1_Tekst 1-kolom">
    <p:bg>
      <p:bgPr>
        <a:solidFill>
          <a:schemeClr val="lt1"/>
        </a:solidFill>
        <a:effectLst/>
      </p:bgPr>
    </p:bg>
    <p:spTree>
      <p:nvGrpSpPr>
        <p:cNvPr id="1" name="Shape 20"/>
        <p:cNvGrpSpPr/>
        <p:nvPr/>
      </p:nvGrpSpPr>
      <p:grpSpPr>
        <a:xfrm>
          <a:off x="0" y="0"/>
          <a:ext cx="0" cy="0"/>
          <a:chOff x="0" y="0"/>
          <a:chExt cx="0" cy="0"/>
        </a:xfrm>
      </p:grpSpPr>
      <p:sp>
        <p:nvSpPr>
          <p:cNvPr id="21" name="Google Shape;21;p4"/>
          <p:cNvSpPr txBox="1">
            <a:spLocks noGrp="1"/>
          </p:cNvSpPr>
          <p:nvPr>
            <p:ph type="body" idx="1"/>
          </p:nvPr>
        </p:nvSpPr>
        <p:spPr>
          <a:xfrm>
            <a:off x="366771" y="1772816"/>
            <a:ext cx="11309292" cy="4177134"/>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2" name="Google Shape;22;p4"/>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79280363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ekst 1-kolom" preserve="1" userDrawn="1">
  <p:cSld name="1_Tekst 1-kolom">
    <p:bg>
      <p:bgPr>
        <a:solidFill>
          <a:schemeClr val="lt1"/>
        </a:solidFill>
        <a:effectLst/>
      </p:bgPr>
    </p:bg>
    <p:spTree>
      <p:nvGrpSpPr>
        <p:cNvPr id="1" name="Shape 20"/>
        <p:cNvGrpSpPr/>
        <p:nvPr/>
      </p:nvGrpSpPr>
      <p:grpSpPr>
        <a:xfrm>
          <a:off x="0" y="0"/>
          <a:ext cx="0" cy="0"/>
          <a:chOff x="0" y="0"/>
          <a:chExt cx="0" cy="0"/>
        </a:xfrm>
      </p:grpSpPr>
    </p:spTree>
    <p:extLst>
      <p:ext uri="{BB962C8B-B14F-4D97-AF65-F5344CB8AC3E}">
        <p14:creationId xmlns:p14="http://schemas.microsoft.com/office/powerpoint/2010/main" val="21729842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Titeldia">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83922CB4-6CF7-F91F-3858-93320185C141}"/>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3" name="Afbeelding 2">
            <a:extLst>
              <a:ext uri="{FF2B5EF4-FFF2-40B4-BE49-F238E27FC236}">
                <a16:creationId xmlns:a16="http://schemas.microsoft.com/office/drawing/2014/main" id="{C1BFB91A-4A80-222F-6094-81EEDB7AB441}"/>
              </a:ext>
            </a:extLst>
          </p:cNvPr>
          <p:cNvPicPr>
            <a:picLocks noChangeAspect="1"/>
          </p:cNvPicPr>
          <p:nvPr userDrawn="1"/>
        </p:nvPicPr>
        <p:blipFill>
          <a:blip r:embed="rId3" cstate="email">
            <a:extLst>
              <a:ext uri="{28A0092B-C50C-407E-A947-70E740481C1C}">
                <a14:useLocalDpi xmlns:a14="http://schemas.microsoft.com/office/drawing/2010/main"/>
              </a:ext>
            </a:extLst>
          </a:blip>
          <a:srcRect r="30298"/>
          <a:stretch/>
        </p:blipFill>
        <p:spPr>
          <a:xfrm>
            <a:off x="8715544" y="2840182"/>
            <a:ext cx="3476456" cy="2493817"/>
          </a:xfrm>
          <a:prstGeom prst="rect">
            <a:avLst/>
          </a:prstGeom>
        </p:spPr>
      </p:pic>
      <p:sp>
        <p:nvSpPr>
          <p:cNvPr id="4" name="Google Shape;31;p6">
            <a:extLst>
              <a:ext uri="{FF2B5EF4-FFF2-40B4-BE49-F238E27FC236}">
                <a16:creationId xmlns:a16="http://schemas.microsoft.com/office/drawing/2014/main" id="{41752988-9A80-F3F0-E85D-7C9247A005BB}"/>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 name="Google Shape;30;p6">
            <a:extLst>
              <a:ext uri="{FF2B5EF4-FFF2-40B4-BE49-F238E27FC236}">
                <a16:creationId xmlns:a16="http://schemas.microsoft.com/office/drawing/2014/main" id="{7DDE8C8A-F705-A4C2-CC96-A2862C285EB8}"/>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1022539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ekst 2-koloms" preserve="1" userDrawn="1">
  <p:cSld name="6_Tekst 2-koloms">
    <p:bg>
      <p:bgPr>
        <a:solidFill>
          <a:schemeClr val="lt1"/>
        </a:solidFill>
        <a:effectLst/>
      </p:bgPr>
    </p:bg>
    <p:spTree>
      <p:nvGrpSpPr>
        <p:cNvPr id="1" name="Shape 24"/>
        <p:cNvGrpSpPr/>
        <p:nvPr/>
      </p:nvGrpSpPr>
      <p:grpSpPr>
        <a:xfrm>
          <a:off x="0" y="0"/>
          <a:ext cx="0" cy="0"/>
          <a:chOff x="0" y="0"/>
          <a:chExt cx="0" cy="0"/>
        </a:xfrm>
      </p:grpSpPr>
      <p:pic>
        <p:nvPicPr>
          <p:cNvPr id="4" name="Afbeelding 3">
            <a:extLst>
              <a:ext uri="{FF2B5EF4-FFF2-40B4-BE49-F238E27FC236}">
                <a16:creationId xmlns:a16="http://schemas.microsoft.com/office/drawing/2014/main" id="{ACBA78CA-2A49-180E-1A54-0A7F0E9B239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232900" y="5246833"/>
            <a:ext cx="2959100" cy="1611167"/>
          </a:xfrm>
          <a:prstGeom prst="rect">
            <a:avLst/>
          </a:prstGeom>
        </p:spPr>
      </p:pic>
      <p:sp>
        <p:nvSpPr>
          <p:cNvPr id="5" name="Google Shape;31;p6">
            <a:extLst>
              <a:ext uri="{FF2B5EF4-FFF2-40B4-BE49-F238E27FC236}">
                <a16:creationId xmlns:a16="http://schemas.microsoft.com/office/drawing/2014/main" id="{FA16E7C0-41BA-883C-C141-C738DD363189}"/>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 name="Google Shape;30;p6">
            <a:extLst>
              <a:ext uri="{FF2B5EF4-FFF2-40B4-BE49-F238E27FC236}">
                <a16:creationId xmlns:a16="http://schemas.microsoft.com/office/drawing/2014/main" id="{EE0DC7D1-3BFB-4363-48C8-4D2E17DE1A45}"/>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extLst>
      <p:ext uri="{BB962C8B-B14F-4D97-AF65-F5344CB8AC3E}">
        <p14:creationId xmlns:p14="http://schemas.microsoft.com/office/powerpoint/2010/main" val="685392988"/>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Lee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E2010564-87E0-3526-BD89-FD7FA0799B4E}"/>
              </a:ext>
            </a:extLst>
          </p:cNvPr>
          <p:cNvPicPr>
            <a:picLocks noChangeAspect="1"/>
          </p:cNvPicPr>
          <p:nvPr userDrawn="1"/>
        </p:nvPicPr>
        <p:blipFill>
          <a:blip r:embed="rId2"/>
          <a:stretch>
            <a:fillRect/>
          </a:stretch>
        </p:blipFill>
        <p:spPr>
          <a:xfrm>
            <a:off x="351790" y="6311899"/>
            <a:ext cx="1593731" cy="286703"/>
          </a:xfrm>
          <a:prstGeom prst="rect">
            <a:avLst/>
          </a:prstGeom>
        </p:spPr>
      </p:pic>
      <p:sp>
        <p:nvSpPr>
          <p:cNvPr id="3" name="Tijdelijke aanduiding voor afbeelding 2">
            <a:extLst>
              <a:ext uri="{FF2B5EF4-FFF2-40B4-BE49-F238E27FC236}">
                <a16:creationId xmlns:a16="http://schemas.microsoft.com/office/drawing/2014/main" id="{3E96EEB4-A3AD-C2F5-97E5-9668AABE1332}"/>
              </a:ext>
            </a:extLst>
          </p:cNvPr>
          <p:cNvSpPr>
            <a:spLocks noGrp="1"/>
          </p:cNvSpPr>
          <p:nvPr>
            <p:ph type="pic" idx="11"/>
          </p:nvPr>
        </p:nvSpPr>
        <p:spPr>
          <a:xfrm>
            <a:off x="0" y="0"/>
            <a:ext cx="12192000" cy="592328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Tree>
    <p:extLst>
      <p:ext uri="{BB962C8B-B14F-4D97-AF65-F5344CB8AC3E}">
        <p14:creationId xmlns:p14="http://schemas.microsoft.com/office/powerpoint/2010/main" val="23056357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ekst 1-kolom" preserve="1" userDrawn="1">
  <p:cSld name="Tekst 1-kolom">
    <p:bg>
      <p:bgPr>
        <a:solidFill>
          <a:schemeClr val="lt1"/>
        </a:solidFill>
        <a:effectLst/>
      </p:bgPr>
    </p:bg>
    <p:spTree>
      <p:nvGrpSpPr>
        <p:cNvPr id="1" name="Shape 20"/>
        <p:cNvGrpSpPr/>
        <p:nvPr/>
      </p:nvGrpSpPr>
      <p:grpSpPr>
        <a:xfrm>
          <a:off x="0" y="0"/>
          <a:ext cx="0" cy="0"/>
          <a:chOff x="0" y="0"/>
          <a:chExt cx="0" cy="0"/>
        </a:xfrm>
      </p:grpSpPr>
      <p:sp>
        <p:nvSpPr>
          <p:cNvPr id="21" name="Google Shape;21;p4"/>
          <p:cNvSpPr txBox="1">
            <a:spLocks noGrp="1"/>
          </p:cNvSpPr>
          <p:nvPr>
            <p:ph type="body" idx="1"/>
          </p:nvPr>
        </p:nvSpPr>
        <p:spPr>
          <a:xfrm>
            <a:off x="366771" y="1772816"/>
            <a:ext cx="11309292" cy="4177134"/>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 name="Google Shape;15;p3">
            <a:extLst>
              <a:ext uri="{FF2B5EF4-FFF2-40B4-BE49-F238E27FC236}">
                <a16:creationId xmlns:a16="http://schemas.microsoft.com/office/drawing/2014/main" id="{A94E892F-5015-9594-53A7-9C75D45FF9C8}"/>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416090291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Lee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B4AFCCBC-8588-D215-8537-36D569AA7F5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857500" y="845820"/>
            <a:ext cx="9334500" cy="6028222"/>
          </a:xfrm>
          <a:prstGeom prst="rect">
            <a:avLst/>
          </a:prstGeom>
        </p:spPr>
      </p:pic>
      <p:sp>
        <p:nvSpPr>
          <p:cNvPr id="8" name="Ondertitel 2">
            <a:extLst>
              <a:ext uri="{FF2B5EF4-FFF2-40B4-BE49-F238E27FC236}">
                <a16:creationId xmlns:a16="http://schemas.microsoft.com/office/drawing/2014/main" id="{A9FAE576-C0B6-7F18-152A-6281ADCC4010}"/>
              </a:ext>
            </a:extLst>
          </p:cNvPr>
          <p:cNvSpPr>
            <a:spLocks noGrp="1"/>
          </p:cNvSpPr>
          <p:nvPr>
            <p:ph type="subTitle" idx="1" hasCustomPrompt="1"/>
          </p:nvPr>
        </p:nvSpPr>
        <p:spPr>
          <a:xfrm>
            <a:off x="353805" y="2631980"/>
            <a:ext cx="7488237" cy="786312"/>
          </a:xfrm>
        </p:spPr>
        <p:txBody>
          <a:bodyPr/>
          <a:lstStyle>
            <a:lvl1pPr marL="0" marR="0" indent="0" algn="l" defTabSz="914400" rtl="0" eaLnBrk="1" fontAlgn="auto" latinLnBrk="0" hangingPunct="1">
              <a:lnSpc>
                <a:spcPct val="100000"/>
              </a:lnSpc>
              <a:spcBef>
                <a:spcPts val="0"/>
              </a:spcBef>
              <a:spcAft>
                <a:spcPts val="0"/>
              </a:spcAft>
              <a:buClr>
                <a:srgbClr val="007AC3"/>
              </a:buClr>
              <a:buSzPct val="75000"/>
              <a:buFontTx/>
              <a:buNone/>
              <a:tabLst/>
              <a:defRPr sz="2400" b="0" i="0" baseline="0">
                <a:solidFill>
                  <a:srgbClr val="172474"/>
                </a:solidFill>
                <a:latin typeface="Arial" panose="020B0604020202020204" pitchFamily="34" charset="0"/>
                <a:ea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de ondertitel te maken</a:t>
            </a:r>
          </a:p>
        </p:txBody>
      </p:sp>
      <p:sp>
        <p:nvSpPr>
          <p:cNvPr id="9" name="Tijdelijke aanduiding voor tekst 12">
            <a:extLst>
              <a:ext uri="{FF2B5EF4-FFF2-40B4-BE49-F238E27FC236}">
                <a16:creationId xmlns:a16="http://schemas.microsoft.com/office/drawing/2014/main" id="{1D244DD4-40DD-DFE6-BEC4-E1A213D8138D}"/>
              </a:ext>
            </a:extLst>
          </p:cNvPr>
          <p:cNvSpPr>
            <a:spLocks noGrp="1"/>
          </p:cNvSpPr>
          <p:nvPr>
            <p:ph type="body" sz="quarter" idx="10" hasCustomPrompt="1"/>
          </p:nvPr>
        </p:nvSpPr>
        <p:spPr>
          <a:xfrm>
            <a:off x="354600" y="4287742"/>
            <a:ext cx="3744912" cy="437402"/>
          </a:xfrm>
        </p:spPr>
        <p:txBody>
          <a:bodyPr/>
          <a:lstStyle>
            <a:lvl1pPr marL="0" indent="0">
              <a:buFontTx/>
              <a:buNone/>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Datum</a:t>
            </a:r>
          </a:p>
        </p:txBody>
      </p:sp>
      <p:sp>
        <p:nvSpPr>
          <p:cNvPr id="10" name="Tijdelijke aanduiding voor tekst 12">
            <a:extLst>
              <a:ext uri="{FF2B5EF4-FFF2-40B4-BE49-F238E27FC236}">
                <a16:creationId xmlns:a16="http://schemas.microsoft.com/office/drawing/2014/main" id="{B56FF0C1-55C0-D486-37D2-F60BAC10E6A4}"/>
              </a:ext>
            </a:extLst>
          </p:cNvPr>
          <p:cNvSpPr>
            <a:spLocks noGrp="1"/>
          </p:cNvSpPr>
          <p:nvPr>
            <p:ph type="body" sz="quarter" idx="11" hasCustomPrompt="1"/>
          </p:nvPr>
        </p:nvSpPr>
        <p:spPr>
          <a:xfrm>
            <a:off x="353805" y="4725144"/>
            <a:ext cx="2988485" cy="869450"/>
          </a:xfrm>
        </p:spPr>
        <p:txBody>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2000" b="0" i="0" baseline="0">
                <a:solidFill>
                  <a:srgbClr val="007AC3"/>
                </a:solidFill>
                <a:latin typeface="Arial" panose="020B0604020202020204" pitchFamily="34" charset="0"/>
                <a:ea typeface="Arial" panose="020B0604020202020204" pitchFamily="34" charset="0"/>
                <a:cs typeface="Arial" panose="020B0604020202020204" pitchFamily="34" charset="0"/>
              </a:defRPr>
            </a:lvl1pPr>
          </a:lstStyle>
          <a:p>
            <a:pPr lvl="0"/>
            <a:r>
              <a:rPr lang="nl-NL" dirty="0"/>
              <a:t>Naam presentator</a:t>
            </a:r>
          </a:p>
        </p:txBody>
      </p:sp>
      <p:sp>
        <p:nvSpPr>
          <p:cNvPr id="11" name="Titel 1">
            <a:extLst>
              <a:ext uri="{FF2B5EF4-FFF2-40B4-BE49-F238E27FC236}">
                <a16:creationId xmlns:a16="http://schemas.microsoft.com/office/drawing/2014/main" id="{DF906597-0BFA-CAC1-2DF6-635D976FFA06}"/>
              </a:ext>
            </a:extLst>
          </p:cNvPr>
          <p:cNvSpPr>
            <a:spLocks noGrp="1"/>
          </p:cNvSpPr>
          <p:nvPr>
            <p:ph type="title" hasCustomPrompt="1"/>
          </p:nvPr>
        </p:nvSpPr>
        <p:spPr>
          <a:xfrm>
            <a:off x="333121" y="1470074"/>
            <a:ext cx="7834486" cy="1325563"/>
          </a:xfrm>
        </p:spPr>
        <p:txBody>
          <a:bodyPr/>
          <a:lstStyle>
            <a:lvl1pPr>
              <a:defRPr b="1" i="0">
                <a:latin typeface="Arial" panose="020B0604020202020204" pitchFamily="34" charset="0"/>
                <a:cs typeface="Arial" panose="020B0604020202020204" pitchFamily="34" charset="0"/>
              </a:defRPr>
            </a:lvl1pPr>
          </a:lstStyle>
          <a:p>
            <a:r>
              <a:rPr lang="nl-NL" dirty="0"/>
              <a:t>Klik om een titel te maken</a:t>
            </a:r>
          </a:p>
        </p:txBody>
      </p:sp>
      <p:pic>
        <p:nvPicPr>
          <p:cNvPr id="2" name="Afbeelding 1">
            <a:extLst>
              <a:ext uri="{FF2B5EF4-FFF2-40B4-BE49-F238E27FC236}">
                <a16:creationId xmlns:a16="http://schemas.microsoft.com/office/drawing/2014/main" id="{F95207DF-6C17-EEA1-4979-2D7293094C4D}"/>
              </a:ext>
            </a:extLst>
          </p:cNvPr>
          <p:cNvPicPr>
            <a:picLocks noChangeAspect="1"/>
          </p:cNvPicPr>
          <p:nvPr userDrawn="1"/>
        </p:nvPicPr>
        <p:blipFill>
          <a:blip r:embed="rId3"/>
          <a:stretch>
            <a:fillRect/>
          </a:stretch>
        </p:blipFill>
        <p:spPr>
          <a:xfrm>
            <a:off x="351790" y="6311899"/>
            <a:ext cx="1593731" cy="286703"/>
          </a:xfrm>
          <a:prstGeom prst="rect">
            <a:avLst/>
          </a:prstGeom>
        </p:spPr>
      </p:pic>
    </p:spTree>
    <p:extLst>
      <p:ext uri="{BB962C8B-B14F-4D97-AF65-F5344CB8AC3E}">
        <p14:creationId xmlns:p14="http://schemas.microsoft.com/office/powerpoint/2010/main" val="28578093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Titeldia">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F61B91CD-A0FA-7B36-FFD7-BB945BD1F94A}"/>
              </a:ext>
            </a:extLst>
          </p:cNvPr>
          <p:cNvSpPr>
            <a:spLocks noGrp="1"/>
          </p:cNvSpPr>
          <p:nvPr>
            <p:ph type="pic" idx="1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Tree>
    <p:extLst>
      <p:ext uri="{BB962C8B-B14F-4D97-AF65-F5344CB8AC3E}">
        <p14:creationId xmlns:p14="http://schemas.microsoft.com/office/powerpoint/2010/main" val="10858825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ekst 2-koloms" preserve="1" userDrawn="1">
  <p:cSld name="Tekst 2-koloms">
    <p:bg>
      <p:bgPr>
        <a:solidFill>
          <a:schemeClr val="lt1"/>
        </a:solidFill>
        <a:effectLst/>
      </p:bgPr>
    </p:bg>
    <p:spTree>
      <p:nvGrpSpPr>
        <p:cNvPr id="1" name="Shape 24"/>
        <p:cNvGrpSpPr/>
        <p:nvPr/>
      </p:nvGrpSpPr>
      <p:grpSpPr>
        <a:xfrm>
          <a:off x="0" y="0"/>
          <a:ext cx="0" cy="0"/>
          <a:chOff x="0" y="0"/>
          <a:chExt cx="0" cy="0"/>
        </a:xfrm>
      </p:grpSpPr>
      <p:sp>
        <p:nvSpPr>
          <p:cNvPr id="25" name="Google Shape;25;p5"/>
          <p:cNvSpPr txBox="1"/>
          <p:nvPr/>
        </p:nvSpPr>
        <p:spPr>
          <a:xfrm>
            <a:off x="9383282" y="6228020"/>
            <a:ext cx="2431991" cy="369332"/>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nl-NL" sz="1400" b="0" i="0" u="none" strike="noStrike" cap="none">
                <a:solidFill>
                  <a:srgbClr val="007AC3"/>
                </a:solidFill>
                <a:latin typeface="Arial"/>
                <a:ea typeface="Arial"/>
                <a:cs typeface="Arial"/>
                <a:sym typeface="Arial"/>
              </a:rPr>
              <a:t>‹nr.›</a:t>
            </a:fld>
            <a:endParaRPr sz="1400" b="0" i="0" u="none" strike="noStrike" cap="none">
              <a:solidFill>
                <a:srgbClr val="007AC3"/>
              </a:solidFill>
              <a:latin typeface="Arial"/>
              <a:ea typeface="Arial"/>
              <a:cs typeface="Arial"/>
              <a:sym typeface="Arial"/>
            </a:endParaRPr>
          </a:p>
        </p:txBody>
      </p:sp>
      <p:sp>
        <p:nvSpPr>
          <p:cNvPr id="27" name="Google Shape;27;p5"/>
          <p:cNvSpPr txBox="1">
            <a:spLocks noGrp="1"/>
          </p:cNvSpPr>
          <p:nvPr>
            <p:ph type="body" idx="1"/>
          </p:nvPr>
        </p:nvSpPr>
        <p:spPr>
          <a:xfrm>
            <a:off x="366771" y="1772816"/>
            <a:ext cx="5622549" cy="4177134"/>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8" name="Google Shape;28;p5"/>
          <p:cNvSpPr txBox="1">
            <a:spLocks noGrp="1"/>
          </p:cNvSpPr>
          <p:nvPr>
            <p:ph type="body" idx="2"/>
          </p:nvPr>
        </p:nvSpPr>
        <p:spPr>
          <a:xfrm>
            <a:off x="6065521" y="1767791"/>
            <a:ext cx="56226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 name="Google Shape;15;p3">
            <a:extLst>
              <a:ext uri="{FF2B5EF4-FFF2-40B4-BE49-F238E27FC236}">
                <a16:creationId xmlns:a16="http://schemas.microsoft.com/office/drawing/2014/main" id="{58296D1B-8BE5-5076-D82B-811D0CE22782}"/>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57786070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E2010564-87E0-3526-BD89-FD7FA0799B4E}"/>
              </a:ext>
            </a:extLst>
          </p:cNvPr>
          <p:cNvPicPr>
            <a:picLocks noChangeAspect="1"/>
          </p:cNvPicPr>
          <p:nvPr userDrawn="1"/>
        </p:nvPicPr>
        <p:blipFill>
          <a:blip r:embed="rId2"/>
          <a:stretch>
            <a:fillRect/>
          </a:stretch>
        </p:blipFill>
        <p:spPr>
          <a:xfrm>
            <a:off x="351790" y="6311899"/>
            <a:ext cx="1593731" cy="286703"/>
          </a:xfrm>
          <a:prstGeom prst="rect">
            <a:avLst/>
          </a:prstGeom>
        </p:spPr>
      </p:pic>
    </p:spTree>
    <p:extLst>
      <p:ext uri="{BB962C8B-B14F-4D97-AF65-F5344CB8AC3E}">
        <p14:creationId xmlns:p14="http://schemas.microsoft.com/office/powerpoint/2010/main" val="1173992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eldia">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83922CB4-6CF7-F91F-3858-93320185C141}"/>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3" name="Afbeelding 2">
            <a:extLst>
              <a:ext uri="{FF2B5EF4-FFF2-40B4-BE49-F238E27FC236}">
                <a16:creationId xmlns:a16="http://schemas.microsoft.com/office/drawing/2014/main" id="{6C49C501-BCEE-43C3-F87D-2F18360332D8}"/>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4523604" y="1905748"/>
            <a:ext cx="7668396" cy="4952252"/>
          </a:xfrm>
          <a:prstGeom prst="rect">
            <a:avLst/>
          </a:prstGeom>
        </p:spPr>
      </p:pic>
    </p:spTree>
    <p:extLst>
      <p:ext uri="{BB962C8B-B14F-4D97-AF65-F5344CB8AC3E}">
        <p14:creationId xmlns:p14="http://schemas.microsoft.com/office/powerpoint/2010/main" val="3642716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eldia">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83922CB4-6CF7-F91F-3858-93320185C141}"/>
              </a:ext>
            </a:extLst>
          </p:cNvPr>
          <p:cNvPicPr>
            <a:picLocks noChangeAspect="1"/>
          </p:cNvPicPr>
          <p:nvPr userDrawn="1"/>
        </p:nvPicPr>
        <p:blipFill>
          <a:blip r:embed="rId2"/>
          <a:stretch>
            <a:fillRect/>
          </a:stretch>
        </p:blipFill>
        <p:spPr>
          <a:xfrm>
            <a:off x="351790" y="6311899"/>
            <a:ext cx="1593731" cy="286703"/>
          </a:xfrm>
          <a:prstGeom prst="rect">
            <a:avLst/>
          </a:prstGeom>
        </p:spPr>
      </p:pic>
      <p:pic>
        <p:nvPicPr>
          <p:cNvPr id="3" name="Afbeelding 2">
            <a:extLst>
              <a:ext uri="{FF2B5EF4-FFF2-40B4-BE49-F238E27FC236}">
                <a16:creationId xmlns:a16="http://schemas.microsoft.com/office/drawing/2014/main" id="{C1BFB91A-4A80-222F-6094-81EEDB7AB441}"/>
              </a:ext>
            </a:extLst>
          </p:cNvPr>
          <p:cNvPicPr>
            <a:picLocks noChangeAspect="1"/>
          </p:cNvPicPr>
          <p:nvPr userDrawn="1"/>
        </p:nvPicPr>
        <p:blipFill>
          <a:blip r:embed="rId3" cstate="email">
            <a:extLst>
              <a:ext uri="{28A0092B-C50C-407E-A947-70E740481C1C}">
                <a14:useLocalDpi xmlns:a14="http://schemas.microsoft.com/office/drawing/2010/main"/>
              </a:ext>
            </a:extLst>
          </a:blip>
          <a:srcRect r="30298"/>
          <a:stretch/>
        </p:blipFill>
        <p:spPr>
          <a:xfrm>
            <a:off x="8715544" y="2840182"/>
            <a:ext cx="3476456" cy="2493817"/>
          </a:xfrm>
          <a:prstGeom prst="rect">
            <a:avLst/>
          </a:prstGeom>
        </p:spPr>
      </p:pic>
      <p:sp>
        <p:nvSpPr>
          <p:cNvPr id="2" name="Google Shape;30;p6">
            <a:extLst>
              <a:ext uri="{FF2B5EF4-FFF2-40B4-BE49-F238E27FC236}">
                <a16:creationId xmlns:a16="http://schemas.microsoft.com/office/drawing/2014/main" id="{8D270CA3-3994-6F0B-0D4D-F8B6BEE3811A}"/>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4" name="Google Shape;31;p6">
            <a:extLst>
              <a:ext uri="{FF2B5EF4-FFF2-40B4-BE49-F238E27FC236}">
                <a16:creationId xmlns:a16="http://schemas.microsoft.com/office/drawing/2014/main" id="{D75D2DA4-8A6E-B026-7CE1-9A836BDACA25}"/>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3062557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ekst en afbeelding">
    <p:bg>
      <p:bgRef idx="1001">
        <a:schemeClr val="bg1"/>
      </p:bgRef>
    </p:bg>
    <p:spTree>
      <p:nvGrpSpPr>
        <p:cNvPr id="1" name=""/>
        <p:cNvGrpSpPr/>
        <p:nvPr/>
      </p:nvGrpSpPr>
      <p:grpSpPr>
        <a:xfrm>
          <a:off x="0" y="0"/>
          <a:ext cx="0" cy="0"/>
          <a:chOff x="0" y="0"/>
          <a:chExt cx="0" cy="0"/>
        </a:xfrm>
      </p:grpSpPr>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7848600" y="0"/>
            <a:ext cx="4343400" cy="685800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232900" y="5246833"/>
            <a:ext cx="2959100" cy="1611167"/>
          </a:xfrm>
          <a:prstGeom prst="rect">
            <a:avLst/>
          </a:prstGeom>
        </p:spPr>
      </p:pic>
      <p:sp>
        <p:nvSpPr>
          <p:cNvPr id="3" name="Google Shape;30;p6">
            <a:extLst>
              <a:ext uri="{FF2B5EF4-FFF2-40B4-BE49-F238E27FC236}">
                <a16:creationId xmlns:a16="http://schemas.microsoft.com/office/drawing/2014/main" id="{C3CA131F-D741-B352-CD3B-BC96305900B9}"/>
              </a:ext>
            </a:extLst>
          </p:cNvPr>
          <p:cNvSpPr txBox="1">
            <a:spLocks noGrp="1"/>
          </p:cNvSpPr>
          <p:nvPr>
            <p:ph type="body" idx="1"/>
          </p:nvPr>
        </p:nvSpPr>
        <p:spPr>
          <a:xfrm>
            <a:off x="366776" y="1772825"/>
            <a:ext cx="7600800" cy="4177200"/>
          </a:xfrm>
          <a:prstGeom prst="rect">
            <a:avLst/>
          </a:prstGeom>
          <a:noFill/>
          <a:ln>
            <a:noFill/>
          </a:ln>
        </p:spPr>
        <p:txBody>
          <a:bodyPr spcFirstLastPara="1" wrap="square" lIns="91425" tIns="45700" rIns="91425" bIns="45700" anchor="t" anchorCtr="0">
            <a:normAutofit/>
          </a:bodyPr>
          <a:lstStyle>
            <a:lvl1pPr marL="457200" lvl="0" indent="-317500" algn="l">
              <a:lnSpc>
                <a:spcPct val="90000"/>
              </a:lnSpc>
              <a:spcBef>
                <a:spcPts val="1000"/>
              </a:spcBef>
              <a:spcAft>
                <a:spcPts val="0"/>
              </a:spcAft>
              <a:buClr>
                <a:srgbClr val="007AC3"/>
              </a:buClr>
              <a:buSzPts val="1400"/>
              <a:buFont typeface="Merriweather Sans"/>
              <a:buChar char="►"/>
              <a:defRPr sz="2000" b="0"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marL="914400" lvl="1" indent="-317500" algn="l">
              <a:lnSpc>
                <a:spcPct val="90000"/>
              </a:lnSpc>
              <a:spcBef>
                <a:spcPts val="500"/>
              </a:spcBef>
              <a:spcAft>
                <a:spcPts val="0"/>
              </a:spcAft>
              <a:buClr>
                <a:srgbClr val="007AC3"/>
              </a:buClr>
              <a:buSzPts val="1400"/>
              <a:buFont typeface="Merriweather Sans"/>
              <a:buChar char="►"/>
              <a:defRPr b="0" i="0">
                <a:solidFill>
                  <a:srgbClr val="172474"/>
                </a:solidFill>
                <a:latin typeface="Arial"/>
                <a:ea typeface="Arial"/>
                <a:cs typeface="Arial"/>
                <a:sym typeface="Arial"/>
              </a:defRPr>
            </a:lvl2pPr>
            <a:lvl3pPr marL="1371600" lvl="2" indent="-317500" algn="l">
              <a:lnSpc>
                <a:spcPct val="90000"/>
              </a:lnSpc>
              <a:spcBef>
                <a:spcPts val="500"/>
              </a:spcBef>
              <a:spcAft>
                <a:spcPts val="0"/>
              </a:spcAft>
              <a:buSzPts val="1400"/>
              <a:buFont typeface="Arial"/>
              <a:buChar char="-"/>
              <a:defRPr/>
            </a:lvl3pPr>
            <a:lvl4pPr marL="1828800" lvl="3" indent="-317500" algn="l">
              <a:lnSpc>
                <a:spcPct val="90000"/>
              </a:lnSpc>
              <a:spcBef>
                <a:spcPts val="500"/>
              </a:spcBef>
              <a:spcAft>
                <a:spcPts val="0"/>
              </a:spcAft>
              <a:buSzPts val="1400"/>
              <a:buFont typeface="Arial"/>
              <a:buChar char="-"/>
              <a:defRPr/>
            </a:lvl4pPr>
            <a:lvl5pPr marL="2286000" lvl="4" indent="-317500" algn="l">
              <a:lnSpc>
                <a:spcPct val="90000"/>
              </a:lnSpc>
              <a:spcBef>
                <a:spcPts val="500"/>
              </a:spcBef>
              <a:spcAft>
                <a:spcPts val="0"/>
              </a:spcAft>
              <a:buSzPts val="1400"/>
              <a:buFont typeface="Arial"/>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5" name="Google Shape;31;p6">
            <a:extLst>
              <a:ext uri="{FF2B5EF4-FFF2-40B4-BE49-F238E27FC236}">
                <a16:creationId xmlns:a16="http://schemas.microsoft.com/office/drawing/2014/main" id="{6C8E557C-D1A5-7D4C-2ECE-8EE4823DD046}"/>
              </a:ext>
            </a:extLst>
          </p:cNvPr>
          <p:cNvSpPr txBox="1">
            <a:spLocks noGrp="1"/>
          </p:cNvSpPr>
          <p:nvPr>
            <p:ph type="title"/>
          </p:nvPr>
        </p:nvSpPr>
        <p:spPr>
          <a:xfrm>
            <a:off x="330213" y="908050"/>
            <a:ext cx="11345700" cy="576600"/>
          </a:xfrm>
          <a:prstGeom prst="rect">
            <a:avLst/>
          </a:prstGeom>
          <a:noFill/>
          <a:ln>
            <a:noFill/>
          </a:ln>
        </p:spPr>
        <p:txBody>
          <a:bodyPr spcFirstLastPara="1" wrap="square" lIns="91425" tIns="45700" rIns="91425" bIns="45700" anchor="b" anchorCtr="0"/>
          <a:lstStyle>
            <a:lvl1pPr lvl="0" algn="l">
              <a:lnSpc>
                <a:spcPct val="90000"/>
              </a:lnSpc>
              <a:spcBef>
                <a:spcPts val="0"/>
              </a:spcBef>
              <a:spcAft>
                <a:spcPts val="0"/>
              </a:spcAft>
              <a:buClr>
                <a:srgbClr val="172474"/>
              </a:buClr>
              <a:buSzPts val="3800"/>
              <a:buFont typeface="Arial"/>
              <a:buNone/>
              <a:defRPr sz="3800" b="1" i="0" baseline="0">
                <a:solidFill>
                  <a:srgbClr val="172474"/>
                </a:solidFill>
                <a:latin typeface="Arial" panose="020B0604020202020204" pitchFamily="34" charset="0"/>
                <a:ea typeface="Arial" panose="020B0604020202020204" pitchFamily="34" charset="0"/>
                <a:cs typeface="Arial" panose="020B0604020202020204" pitchFamily="34" charset="0"/>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3703953268"/>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ekst en afbeelding">
    <p:bg>
      <p:bgRef idx="1001">
        <a:schemeClr val="bg1"/>
      </p:bgRef>
    </p:bg>
    <p:spTree>
      <p:nvGrpSpPr>
        <p:cNvPr id="1" name=""/>
        <p:cNvGrpSpPr/>
        <p:nvPr/>
      </p:nvGrpSpPr>
      <p:grpSpPr>
        <a:xfrm>
          <a:off x="0" y="0"/>
          <a:ext cx="0" cy="0"/>
          <a:chOff x="0" y="0"/>
          <a:chExt cx="0" cy="0"/>
        </a:xfrm>
      </p:grpSpPr>
      <p:sp>
        <p:nvSpPr>
          <p:cNvPr id="13" name="Tijdelijke aanduiding voor afbeelding 2"/>
          <p:cNvSpPr>
            <a:spLocks noGrp="1"/>
          </p:cNvSpPr>
          <p:nvPr>
            <p:ph type="pic" idx="1"/>
          </p:nvPr>
        </p:nvSpPr>
        <p:spPr>
          <a:xfrm>
            <a:off x="0" y="0"/>
            <a:ext cx="7848599"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20" name="Tekstvak 19"/>
          <p:cNvSpPr txBox="1"/>
          <p:nvPr userDrawn="1"/>
        </p:nvSpPr>
        <p:spPr>
          <a:xfrm>
            <a:off x="9383282" y="6228020"/>
            <a:ext cx="2431991" cy="369332"/>
          </a:xfrm>
          <a:prstGeom prst="rect">
            <a:avLst/>
          </a:prstGeom>
          <a:noFill/>
        </p:spPr>
        <p:txBody>
          <a:bodyPr wrap="square" rtlCol="0">
            <a:spAutoFit/>
          </a:bodyPr>
          <a:lstStyle/>
          <a:p>
            <a:pPr algn="r"/>
            <a:fld id="{242DDD87-99E6-3943-81A3-E957D7F99BDE}" type="slidenum">
              <a:rPr lang="nl-NL" smtClean="0">
                <a:solidFill>
                  <a:srgbClr val="007AC3"/>
                </a:solidFill>
              </a:rPr>
              <a:pPr algn="r"/>
              <a:t>‹nr.›</a:t>
            </a:fld>
            <a:endParaRPr lang="nl-NL" dirty="0">
              <a:solidFill>
                <a:srgbClr val="007AC3"/>
              </a:solidFill>
            </a:endParaRPr>
          </a:p>
        </p:txBody>
      </p:sp>
      <p:sp>
        <p:nvSpPr>
          <p:cNvPr id="2" name="Rechthoek 1">
            <a:extLst>
              <a:ext uri="{FF2B5EF4-FFF2-40B4-BE49-F238E27FC236}">
                <a16:creationId xmlns:a16="http://schemas.microsoft.com/office/drawing/2014/main" id="{F2854615-8DEE-38A7-5B06-7345FB05001A}"/>
              </a:ext>
            </a:extLst>
          </p:cNvPr>
          <p:cNvSpPr/>
          <p:nvPr userDrawn="1"/>
        </p:nvSpPr>
        <p:spPr>
          <a:xfrm flipH="1">
            <a:off x="7848600" y="0"/>
            <a:ext cx="4343400" cy="6858001"/>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Afbeelding 3">
            <a:extLst>
              <a:ext uri="{FF2B5EF4-FFF2-40B4-BE49-F238E27FC236}">
                <a16:creationId xmlns:a16="http://schemas.microsoft.com/office/drawing/2014/main" id="{45F60201-614A-6806-658E-5939CB6CF96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232900" y="5246833"/>
            <a:ext cx="2959100" cy="1611167"/>
          </a:xfrm>
          <a:prstGeom prst="rect">
            <a:avLst/>
          </a:prstGeom>
        </p:spPr>
      </p:pic>
    </p:spTree>
    <p:extLst>
      <p:ext uri="{BB962C8B-B14F-4D97-AF65-F5344CB8AC3E}">
        <p14:creationId xmlns:p14="http://schemas.microsoft.com/office/powerpoint/2010/main" val="1240866076"/>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_Tekst en afbeelding">
    <p:bg>
      <p:bgRef idx="1001">
        <a:schemeClr val="bg1"/>
      </p:bgRef>
    </p:bg>
    <p:spTree>
      <p:nvGrpSpPr>
        <p:cNvPr id="1" name=""/>
        <p:cNvGrpSpPr/>
        <p:nvPr/>
      </p:nvGrpSpPr>
      <p:grpSpPr>
        <a:xfrm>
          <a:off x="0" y="0"/>
          <a:ext cx="0" cy="0"/>
          <a:chOff x="0" y="0"/>
          <a:chExt cx="0" cy="0"/>
        </a:xfrm>
      </p:grpSpPr>
      <p:sp>
        <p:nvSpPr>
          <p:cNvPr id="13" name="Tijdelijke aanduiding voor afbeelding 2"/>
          <p:cNvSpPr>
            <a:spLocks noGrp="1"/>
          </p:cNvSpPr>
          <p:nvPr>
            <p:ph type="pic" idx="1"/>
          </p:nvPr>
        </p:nvSpPr>
        <p:spPr>
          <a:xfrm>
            <a:off x="1" y="0"/>
            <a:ext cx="4453301"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3" name="Rechthoek 2">
            <a:extLst>
              <a:ext uri="{FF2B5EF4-FFF2-40B4-BE49-F238E27FC236}">
                <a16:creationId xmlns:a16="http://schemas.microsoft.com/office/drawing/2014/main" id="{41995A4D-7196-08B7-2C66-5D4EF482D288}"/>
              </a:ext>
            </a:extLst>
          </p:cNvPr>
          <p:cNvSpPr/>
          <p:nvPr userDrawn="1"/>
        </p:nvSpPr>
        <p:spPr>
          <a:xfrm>
            <a:off x="4453302" y="0"/>
            <a:ext cx="7738698"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 name="Afbeelding 6">
            <a:extLst>
              <a:ext uri="{FF2B5EF4-FFF2-40B4-BE49-F238E27FC236}">
                <a16:creationId xmlns:a16="http://schemas.microsoft.com/office/drawing/2014/main" id="{94C647AE-BCEF-F636-5BE2-262D5A4583B6}"/>
              </a:ext>
            </a:extLst>
          </p:cNvPr>
          <p:cNvPicPr>
            <a:picLocks noChangeAspect="1"/>
          </p:cNvPicPr>
          <p:nvPr userDrawn="1"/>
        </p:nvPicPr>
        <p:blipFill>
          <a:blip r:embed="rId2" cstate="email">
            <a:extLst>
              <a:ext uri="{28A0092B-C50C-407E-A947-70E740481C1C}">
                <a14:useLocalDpi xmlns:a14="http://schemas.microsoft.com/office/drawing/2010/main"/>
              </a:ext>
            </a:extLst>
          </a:blip>
          <a:srcRect t="-294" r="30475" b="23933"/>
          <a:stretch/>
        </p:blipFill>
        <p:spPr>
          <a:xfrm>
            <a:off x="8404696" y="4773478"/>
            <a:ext cx="3795869" cy="2084522"/>
          </a:xfrm>
          <a:prstGeom prst="rect">
            <a:avLst/>
          </a:prstGeom>
        </p:spPr>
      </p:pic>
    </p:spTree>
    <p:extLst>
      <p:ext uri="{BB962C8B-B14F-4D97-AF65-F5344CB8AC3E}">
        <p14:creationId xmlns:p14="http://schemas.microsoft.com/office/powerpoint/2010/main" val="213675519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F51893FC-4B16-0AB2-47B7-11219FC544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1FBAC0CC-1608-ADD6-04FC-E8BBFEC1F0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991435963"/>
      </p:ext>
    </p:extLst>
  </p:cSld>
  <p:clrMap bg1="lt1" tx1="dk1" bg2="lt2" tx2="dk2" accent1="accent1" accent2="accent2" accent3="accent3" accent4="accent4" accent5="accent5" accent6="accent6" hlink="hlink" folHlink="folHlink"/>
  <p:sldLayoutIdLst>
    <p:sldLayoutId id="2147483669" r:id="rId1"/>
    <p:sldLayoutId id="2147483711" r:id="rId2"/>
    <p:sldLayoutId id="2147483707" r:id="rId3"/>
    <p:sldLayoutId id="2147483655" r:id="rId4"/>
    <p:sldLayoutId id="2147483673" r:id="rId5"/>
    <p:sldLayoutId id="2147483679" r:id="rId6"/>
    <p:sldLayoutId id="2147483677" r:id="rId7"/>
    <p:sldLayoutId id="2147483699" r:id="rId8"/>
    <p:sldLayoutId id="2147483709" r:id="rId9"/>
    <p:sldLayoutId id="2147483713" r:id="rId10"/>
    <p:sldLayoutId id="2147483683" r:id="rId11"/>
    <p:sldLayoutId id="2147483701" r:id="rId12"/>
    <p:sldLayoutId id="2147483715" r:id="rId13"/>
    <p:sldLayoutId id="2147483716" r:id="rId14"/>
    <p:sldLayoutId id="2147483710" r:id="rId15"/>
    <p:sldLayoutId id="2147483714" r:id="rId16"/>
    <p:sldLayoutId id="2147483702" r:id="rId17"/>
    <p:sldLayoutId id="2147483708" r:id="rId18"/>
    <p:sldLayoutId id="2147483712" r:id="rId19"/>
    <p:sldLayoutId id="2147483684" r:id="rId20"/>
    <p:sldLayoutId id="2147483700" r:id="rId21"/>
    <p:sldLayoutId id="2147483667" r:id="rId22"/>
    <p:sldLayoutId id="2147483675" r:id="rId23"/>
    <p:sldLayoutId id="2147483691" r:id="rId24"/>
    <p:sldLayoutId id="2147483693" r:id="rId25"/>
    <p:sldLayoutId id="2147483688" r:id="rId26"/>
    <p:sldLayoutId id="2147483689" r:id="rId27"/>
    <p:sldLayoutId id="2147483663" r:id="rId28"/>
    <p:sldLayoutId id="2147483686" r:id="rId29"/>
    <p:sldLayoutId id="2147483680" r:id="rId30"/>
    <p:sldLayoutId id="2147483687" r:id="rId31"/>
  </p:sldLayoutIdLst>
  <p:txStyles>
    <p:titleStyle>
      <a:lvl1pPr algn="l" defTabSz="914400" rtl="0" eaLnBrk="1" latinLnBrk="0" hangingPunct="1">
        <a:lnSpc>
          <a:spcPct val="90000"/>
        </a:lnSpc>
        <a:spcBef>
          <a:spcPct val="0"/>
        </a:spcBef>
        <a:buNone/>
        <a:defRPr sz="4400" b="1" kern="1200" baseline="0">
          <a:solidFill>
            <a:schemeClr val="accent2">
              <a:lumMod val="7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accent2">
              <a:lumMod val="7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accent2">
              <a:lumMod val="7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accent2">
              <a:lumMod val="7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0.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ndertitel 2">
            <a:extLst>
              <a:ext uri="{FF2B5EF4-FFF2-40B4-BE49-F238E27FC236}">
                <a16:creationId xmlns:a16="http://schemas.microsoft.com/office/drawing/2014/main" id="{C74AB0C1-AAEA-6DD5-057F-D378BDCA443B}"/>
              </a:ext>
            </a:extLst>
          </p:cNvPr>
          <p:cNvSpPr txBox="1">
            <a:spLocks/>
          </p:cNvSpPr>
          <p:nvPr/>
        </p:nvSpPr>
        <p:spPr>
          <a:xfrm>
            <a:off x="9250265" y="6106323"/>
            <a:ext cx="2941735" cy="786312"/>
          </a:xfrm>
          <a:prstGeom prst="rect">
            <a:avLst/>
          </a:prstGeom>
        </p:spPr>
        <p:txBody>
          <a:bodyPr/>
          <a:lstStyle>
            <a:lvl1pPr marL="0" marR="0" indent="0" algn="l" defTabSz="914400" rtl="0" eaLnBrk="1" fontAlgn="auto" latinLnBrk="0" hangingPunct="1">
              <a:lnSpc>
                <a:spcPct val="100000"/>
              </a:lnSpc>
              <a:spcBef>
                <a:spcPts val="0"/>
              </a:spcBef>
              <a:spcAft>
                <a:spcPts val="0"/>
              </a:spcAft>
              <a:buClr>
                <a:srgbClr val="007AC3"/>
              </a:buClr>
              <a:buSzPct val="75000"/>
              <a:buFontTx/>
              <a:buNone/>
              <a:tabLst/>
              <a:defRPr sz="2400" b="0" i="0" kern="1200" baseline="0">
                <a:solidFill>
                  <a:srgbClr val="172474"/>
                </a:solidFill>
                <a:latin typeface="Sansa SmCon Pro Nor" panose="02000000000000000000" pitchFamily="2" charset="0"/>
                <a:ea typeface="Arial" charset="0"/>
                <a:cs typeface="Arial"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baseline="0">
                <a:solidFill>
                  <a:schemeClr val="accent2">
                    <a:lumMod val="75000"/>
                  </a:schemeClr>
                </a:solidFill>
                <a:latin typeface="Sansa SmCon Pro Nor" panose="02000000000000000000" pitchFamily="2"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baseline="0">
                <a:solidFill>
                  <a:schemeClr val="accent2">
                    <a:lumMod val="75000"/>
                  </a:schemeClr>
                </a:solidFill>
                <a:latin typeface="Sansa SmCon Pro Nor" panose="02000000000000000000" pitchFamily="2"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baseline="0">
                <a:solidFill>
                  <a:schemeClr val="accent2">
                    <a:lumMod val="75000"/>
                  </a:schemeClr>
                </a:solidFill>
                <a:latin typeface="Sansa SmCon Pro Nor" panose="02000000000000000000" pitchFamily="2"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baseline="0">
                <a:solidFill>
                  <a:schemeClr val="accent2">
                    <a:lumMod val="75000"/>
                  </a:schemeClr>
                </a:solidFill>
                <a:latin typeface="Sansa SmCon Pro Nor" panose="02000000000000000000"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sz="1200" dirty="0">
                <a:solidFill>
                  <a:schemeClr val="bg1"/>
                </a:solidFill>
                <a:latin typeface="Arial" panose="020B0604020202020204" pitchFamily="34" charset="0"/>
                <a:cs typeface="Arial" panose="020B0604020202020204" pitchFamily="34" charset="0"/>
              </a:rPr>
              <a:t>Ontwikkeld door: Stichting Kennisnet</a:t>
            </a:r>
          </a:p>
          <a:p>
            <a:r>
              <a:rPr lang="nl-NL" sz="1200" dirty="0">
                <a:solidFill>
                  <a:schemeClr val="bg1"/>
                </a:solidFill>
                <a:latin typeface="Arial" panose="020B0604020202020204" pitchFamily="34" charset="0"/>
                <a:cs typeface="Arial" panose="020B0604020202020204" pitchFamily="34" charset="0"/>
              </a:rPr>
              <a:t>CC BY 4.0 non commercial</a:t>
            </a:r>
          </a:p>
        </p:txBody>
      </p:sp>
      <p:sp>
        <p:nvSpPr>
          <p:cNvPr id="7" name="Ondertitel 2">
            <a:extLst>
              <a:ext uri="{FF2B5EF4-FFF2-40B4-BE49-F238E27FC236}">
                <a16:creationId xmlns:a16="http://schemas.microsoft.com/office/drawing/2014/main" id="{5A94CCA9-1FD4-F4D2-1A24-D053AA413FF6}"/>
              </a:ext>
            </a:extLst>
          </p:cNvPr>
          <p:cNvSpPr txBox="1">
            <a:spLocks/>
          </p:cNvSpPr>
          <p:nvPr/>
        </p:nvSpPr>
        <p:spPr>
          <a:xfrm>
            <a:off x="353805" y="1754430"/>
            <a:ext cx="6046995" cy="1655762"/>
          </a:xfrm>
          <a:prstGeom prst="rect">
            <a:avLst/>
          </a:prstGeom>
        </p:spPr>
        <p:txBody>
          <a:bodyPr/>
          <a:lstStyle>
            <a:lvl1pPr marL="0" marR="0" indent="0" algn="l" defTabSz="914400" rtl="0" eaLnBrk="1" fontAlgn="auto" latinLnBrk="0" hangingPunct="1">
              <a:lnSpc>
                <a:spcPct val="100000"/>
              </a:lnSpc>
              <a:spcBef>
                <a:spcPts val="0"/>
              </a:spcBef>
              <a:spcAft>
                <a:spcPts val="0"/>
              </a:spcAft>
              <a:buClr>
                <a:srgbClr val="007AC3"/>
              </a:buClr>
              <a:buSzPct val="75000"/>
              <a:buFontTx/>
              <a:buNone/>
              <a:tabLst/>
              <a:defRPr sz="2400" b="0" i="0" kern="1200" baseline="0">
                <a:solidFill>
                  <a:srgbClr val="172474"/>
                </a:solidFill>
                <a:latin typeface="Sansa SmCon Pro Nor" panose="02000000000000000000" pitchFamily="2" charset="0"/>
                <a:ea typeface="Arial" charset="0"/>
                <a:cs typeface="Arial"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baseline="0">
                <a:solidFill>
                  <a:schemeClr val="accent2">
                    <a:lumMod val="75000"/>
                  </a:schemeClr>
                </a:solidFill>
                <a:latin typeface="Sansa SmCon Pro Nor" panose="02000000000000000000" pitchFamily="2"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baseline="0">
                <a:solidFill>
                  <a:schemeClr val="accent2">
                    <a:lumMod val="75000"/>
                  </a:schemeClr>
                </a:solidFill>
                <a:latin typeface="Sansa SmCon Pro Nor" panose="02000000000000000000" pitchFamily="2"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baseline="0">
                <a:solidFill>
                  <a:schemeClr val="accent2">
                    <a:lumMod val="75000"/>
                  </a:schemeClr>
                </a:solidFill>
                <a:latin typeface="Sansa SmCon Pro Nor" panose="02000000000000000000" pitchFamily="2"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baseline="0">
                <a:solidFill>
                  <a:schemeClr val="accent2">
                    <a:lumMod val="75000"/>
                  </a:schemeClr>
                </a:solidFill>
                <a:latin typeface="Sansa SmCon Pro Nor" panose="02000000000000000000"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sz="2200" dirty="0">
                <a:latin typeface="Arial" panose="020B0604020202020204" pitchFamily="34" charset="0"/>
                <a:cs typeface="Arial" panose="020B0604020202020204" pitchFamily="34" charset="0"/>
              </a:rPr>
              <a:t>Presentatie </a:t>
            </a:r>
            <a:r>
              <a:rPr lang="nl-NL" sz="2200">
                <a:latin typeface="Arial" panose="020B0604020202020204" pitchFamily="34" charset="0"/>
                <a:cs typeface="Arial" panose="020B0604020202020204" pitchFamily="34" charset="0"/>
              </a:rPr>
              <a:t>Cybersecurity-crisisoefening </a:t>
            </a:r>
            <a:r>
              <a:rPr lang="nl-NL" sz="2200">
                <a:solidFill>
                  <a:schemeClr val="accent3"/>
                </a:solidFill>
                <a:latin typeface="Arial" panose="020B0604020202020204" pitchFamily="34" charset="0"/>
                <a:cs typeface="Arial" panose="020B0604020202020204" pitchFamily="34" charset="0"/>
              </a:rPr>
              <a:t>Voortgezet </a:t>
            </a:r>
            <a:r>
              <a:rPr lang="nl-NL" sz="2200" dirty="0">
                <a:solidFill>
                  <a:schemeClr val="accent3"/>
                </a:solidFill>
                <a:latin typeface="Arial" panose="020B0604020202020204" pitchFamily="34" charset="0"/>
                <a:cs typeface="Arial" panose="020B0604020202020204" pitchFamily="34" charset="0"/>
              </a:rPr>
              <a:t>Onderwijs</a:t>
            </a:r>
          </a:p>
        </p:txBody>
      </p:sp>
      <p:sp>
        <p:nvSpPr>
          <p:cNvPr id="8" name="Tijdelijke aanduiding voor tekst 12">
            <a:extLst>
              <a:ext uri="{FF2B5EF4-FFF2-40B4-BE49-F238E27FC236}">
                <a16:creationId xmlns:a16="http://schemas.microsoft.com/office/drawing/2014/main" id="{A39CC228-6F09-DCA9-33F7-BC389351698F}"/>
              </a:ext>
            </a:extLst>
          </p:cNvPr>
          <p:cNvSpPr txBox="1">
            <a:spLocks/>
          </p:cNvSpPr>
          <p:nvPr/>
        </p:nvSpPr>
        <p:spPr>
          <a:xfrm>
            <a:off x="354600" y="4285336"/>
            <a:ext cx="3744912" cy="437402"/>
          </a:xfrm>
          <a:prstGeom prst="rect">
            <a:avLst/>
          </a:prstGeom>
        </p:spPr>
        <p:txBody>
          <a:bodyPr/>
          <a:lstStyle>
            <a:lvl1pPr marL="0" indent="0" algn="l" defTabSz="914400" rtl="0" eaLnBrk="1" latinLnBrk="0" hangingPunct="1">
              <a:lnSpc>
                <a:spcPct val="90000"/>
              </a:lnSpc>
              <a:spcBef>
                <a:spcPts val="1000"/>
              </a:spcBef>
              <a:buFontTx/>
              <a:buNone/>
              <a:defRPr sz="2000" b="0" i="0" kern="1200" baseline="0">
                <a:solidFill>
                  <a:srgbClr val="007AC3"/>
                </a:solidFill>
                <a:latin typeface="Sansa SmCon Pro Nor" panose="02000000000000000000" pitchFamily="2"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accent2">
                    <a:lumMod val="75000"/>
                  </a:schemeClr>
                </a:solidFill>
                <a:latin typeface="Sansa SmCon Pro Nor"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accent2">
                    <a:lumMod val="75000"/>
                  </a:schemeClr>
                </a:solidFill>
                <a:latin typeface="Sansa SmCon Pro Nor"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Sansa SmCon Pro Nor"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Sansa SmCon Pro Nor"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latin typeface="Arial" panose="020B0604020202020204" pitchFamily="34" charset="0"/>
                <a:cs typeface="Arial" panose="020B0604020202020204" pitchFamily="34" charset="0"/>
              </a:rPr>
              <a:t>18-07-2024</a:t>
            </a:r>
          </a:p>
          <a:p>
            <a:endParaRPr lang="nl-NL" dirty="0"/>
          </a:p>
        </p:txBody>
      </p:sp>
      <p:sp>
        <p:nvSpPr>
          <p:cNvPr id="9" name="Tijdelijke aanduiding voor tekst 12">
            <a:extLst>
              <a:ext uri="{FF2B5EF4-FFF2-40B4-BE49-F238E27FC236}">
                <a16:creationId xmlns:a16="http://schemas.microsoft.com/office/drawing/2014/main" id="{AA0C364B-2D26-A7C2-4EE0-C420316EC459}"/>
              </a:ext>
            </a:extLst>
          </p:cNvPr>
          <p:cNvSpPr txBox="1">
            <a:spLocks/>
          </p:cNvSpPr>
          <p:nvPr/>
        </p:nvSpPr>
        <p:spPr>
          <a:xfrm>
            <a:off x="353805" y="4755169"/>
            <a:ext cx="3744913" cy="869450"/>
          </a:xfrm>
          <a:prstGeom prst="rect">
            <a:avLst/>
          </a:prstGeom>
        </p:spPr>
        <p:txBody>
          <a:bodyPr/>
          <a:lstStyle>
            <a:lvl1pPr marL="0" marR="0" indent="0" algn="l" defTabSz="914400" rtl="0" eaLnBrk="1" fontAlgn="auto" latinLnBrk="0" hangingPunct="1">
              <a:lnSpc>
                <a:spcPct val="90000"/>
              </a:lnSpc>
              <a:spcBef>
                <a:spcPts val="1000"/>
              </a:spcBef>
              <a:spcAft>
                <a:spcPts val="0"/>
              </a:spcAft>
              <a:buClr>
                <a:srgbClr val="007AC3"/>
              </a:buClr>
              <a:buSzPct val="75000"/>
              <a:buFontTx/>
              <a:buNone/>
              <a:tabLst/>
              <a:defRPr sz="2000" b="0" i="0" kern="1200" baseline="0">
                <a:solidFill>
                  <a:srgbClr val="007AC3"/>
                </a:solidFill>
                <a:latin typeface="Sansa SmCon Pro Nor" panose="02000000000000000000" pitchFamily="2"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accent2">
                    <a:lumMod val="75000"/>
                  </a:schemeClr>
                </a:solidFill>
                <a:latin typeface="Sansa SmCon Pro Nor"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accent2">
                    <a:lumMod val="75000"/>
                  </a:schemeClr>
                </a:solidFill>
                <a:latin typeface="Sansa SmCon Pro Nor"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Sansa SmCon Pro Nor"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accent2">
                    <a:lumMod val="75000"/>
                  </a:schemeClr>
                </a:solidFill>
                <a:latin typeface="Sansa SmCon Pro Nor"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latin typeface="Arial" panose="020B0604020202020204" pitchFamily="34" charset="0"/>
                <a:cs typeface="Arial" panose="020B0604020202020204" pitchFamily="34" charset="0"/>
              </a:rPr>
              <a:t>Auteur: Marit van </a:t>
            </a:r>
            <a:r>
              <a:rPr lang="nl-NL" dirty="0" err="1">
                <a:latin typeface="Arial" panose="020B0604020202020204" pitchFamily="34" charset="0"/>
                <a:cs typeface="Arial" panose="020B0604020202020204" pitchFamily="34" charset="0"/>
              </a:rPr>
              <a:t>Piggelen</a:t>
            </a:r>
            <a:r>
              <a:rPr lang="nl-NL" dirty="0">
                <a:latin typeface="Arial" panose="020B0604020202020204" pitchFamily="34" charset="0"/>
                <a:cs typeface="Arial" panose="020B0604020202020204" pitchFamily="34" charset="0"/>
              </a:rPr>
              <a:t> </a:t>
            </a:r>
          </a:p>
        </p:txBody>
      </p:sp>
      <p:sp>
        <p:nvSpPr>
          <p:cNvPr id="10" name="Titel 1">
            <a:extLst>
              <a:ext uri="{FF2B5EF4-FFF2-40B4-BE49-F238E27FC236}">
                <a16:creationId xmlns:a16="http://schemas.microsoft.com/office/drawing/2014/main" id="{09066FF5-CE6D-FB94-13ED-A717BBDDE84E}"/>
              </a:ext>
            </a:extLst>
          </p:cNvPr>
          <p:cNvSpPr txBox="1">
            <a:spLocks/>
          </p:cNvSpPr>
          <p:nvPr/>
        </p:nvSpPr>
        <p:spPr>
          <a:xfrm>
            <a:off x="323198" y="325376"/>
            <a:ext cx="11342776" cy="1864066"/>
          </a:xfrm>
          <a:prstGeom prst="rect">
            <a:avLst/>
          </a:prstGeom>
        </p:spPr>
        <p:txBody>
          <a:bodyPr anchor="b">
            <a:normAutofit/>
          </a:bodyPr>
          <a:lstStyle>
            <a:lvl1pPr algn="l" defTabSz="914400" rtl="0" eaLnBrk="1" latinLnBrk="0" hangingPunct="1">
              <a:lnSpc>
                <a:spcPct val="90000"/>
              </a:lnSpc>
              <a:spcBef>
                <a:spcPct val="0"/>
              </a:spcBef>
              <a:buNone/>
              <a:defRPr sz="4400" b="1" i="0" kern="1200" baseline="0">
                <a:solidFill>
                  <a:srgbClr val="172474"/>
                </a:solidFill>
                <a:latin typeface="Sansa SmCon Pro Bd" panose="02000000000000000000" pitchFamily="2" charset="0"/>
                <a:ea typeface="Arial" charset="0"/>
                <a:cs typeface="Arial" charset="0"/>
              </a:defRPr>
            </a:lvl1pPr>
          </a:lstStyle>
          <a:p>
            <a:r>
              <a:rPr lang="nl-NL" dirty="0">
                <a:latin typeface="Arial" panose="020B0604020202020204" pitchFamily="34" charset="0"/>
                <a:cs typeface="Arial" panose="020B0604020202020204" pitchFamily="34" charset="0"/>
              </a:rPr>
              <a:t>CRISIS! De school is gehackt</a:t>
            </a:r>
          </a:p>
          <a:p>
            <a:endParaRPr lang="nl-NL" dirty="0"/>
          </a:p>
        </p:txBody>
      </p:sp>
    </p:spTree>
    <p:extLst>
      <p:ext uri="{BB962C8B-B14F-4D97-AF65-F5344CB8AC3E}">
        <p14:creationId xmlns:p14="http://schemas.microsoft.com/office/powerpoint/2010/main" val="24927704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2">
            <a:extLst>
              <a:ext uri="{FF2B5EF4-FFF2-40B4-BE49-F238E27FC236}">
                <a16:creationId xmlns:a16="http://schemas.microsoft.com/office/drawing/2014/main" id="{864EA0D3-9F77-968F-AD22-9C6681B43A31}"/>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rgbClr val="25237A"/>
                </a:solidFill>
                <a:latin typeface="Arial" panose="020B0604020202020204" pitchFamily="34" charset="0"/>
                <a:cs typeface="Arial" panose="020B0604020202020204" pitchFamily="34" charset="0"/>
              </a:rPr>
              <a:t>Start oefening</a:t>
            </a:r>
            <a:endParaRPr lang="nl-NL" b="1" dirty="0">
              <a:solidFill>
                <a:srgbClr val="25237A"/>
              </a:solidFill>
              <a:latin typeface="Arial" panose="020B0604020202020204" pitchFamily="34" charset="0"/>
              <a:cs typeface="Arial" panose="020B0604020202020204" pitchFamily="34" charset="0"/>
            </a:endParaRPr>
          </a:p>
        </p:txBody>
      </p:sp>
      <p:sp>
        <p:nvSpPr>
          <p:cNvPr id="9" name="Tijdelijke aanduiding voor tekst 1">
            <a:extLst>
              <a:ext uri="{FF2B5EF4-FFF2-40B4-BE49-F238E27FC236}">
                <a16:creationId xmlns:a16="http://schemas.microsoft.com/office/drawing/2014/main" id="{E0C72F1C-877C-7BEA-A9BF-49F39B2672B2}"/>
              </a:ext>
            </a:extLst>
          </p:cNvPr>
          <p:cNvSpPr txBox="1">
            <a:spLocks/>
          </p:cNvSpPr>
          <p:nvPr/>
        </p:nvSpPr>
        <p:spPr>
          <a:xfrm>
            <a:off x="139780" y="1643437"/>
            <a:ext cx="6609363"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Het crisismanagementteam bestaat uit zes personen</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Het kan zijn dat er iemand mist, dit kan in het echt ook gebeuren </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Iedereen heeft een eigen rol en eigen informatie op de kaartjes</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Rollen, geen functies</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Acteren kun je leren! </a:t>
            </a:r>
          </a:p>
        </p:txBody>
      </p:sp>
      <p:pic>
        <p:nvPicPr>
          <p:cNvPr id="10" name="Picture 3">
            <a:extLst>
              <a:ext uri="{FF2B5EF4-FFF2-40B4-BE49-F238E27FC236}">
                <a16:creationId xmlns:a16="http://schemas.microsoft.com/office/drawing/2014/main" id="{EB159379-7EDD-035A-3F54-B5515763D9CB}"/>
              </a:ext>
            </a:extLst>
          </p:cNvPr>
          <p:cNvPicPr>
            <a:picLocks noChangeAspect="1"/>
          </p:cNvPicPr>
          <p:nvPr/>
        </p:nvPicPr>
        <p:blipFill>
          <a:blip r:embed="rId3"/>
          <a:srcRect l="12166" t="11450" r="40734" b="5857"/>
          <a:stretch/>
        </p:blipFill>
        <p:spPr>
          <a:xfrm>
            <a:off x="7738697" y="0"/>
            <a:ext cx="4453303" cy="6858000"/>
          </a:xfrm>
          <a:prstGeom prst="rect">
            <a:avLst/>
          </a:prstGeom>
        </p:spPr>
      </p:pic>
    </p:spTree>
    <p:extLst>
      <p:ext uri="{BB962C8B-B14F-4D97-AF65-F5344CB8AC3E}">
        <p14:creationId xmlns:p14="http://schemas.microsoft.com/office/powerpoint/2010/main" val="2865447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1">
            <a:extLst>
              <a:ext uri="{FF2B5EF4-FFF2-40B4-BE49-F238E27FC236}">
                <a16:creationId xmlns:a16="http://schemas.microsoft.com/office/drawing/2014/main" id="{8EDD93B9-74F2-881C-7664-1F364267E2F9}"/>
              </a:ext>
            </a:extLst>
          </p:cNvPr>
          <p:cNvSpPr txBox="1">
            <a:spLocks/>
          </p:cNvSpPr>
          <p:nvPr/>
        </p:nvSpPr>
        <p:spPr>
          <a:xfrm>
            <a:off x="5404243" y="1643437"/>
            <a:ext cx="6446382" cy="3842963"/>
          </a:xfrm>
          <a:prstGeom prst="rect">
            <a:avLst/>
          </a:prstGeom>
          <a:noFill/>
          <a:ln>
            <a:noFill/>
          </a:ln>
        </p:spPr>
        <p:txBody>
          <a:bodyPr spcFirstLastPara="1" vert="horz" wrap="square" lIns="91425" tIns="45700" rIns="91425" bIns="45700" rtlCol="0" anchor="t" anchorCtr="0">
            <a:no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buSzPct val="75000"/>
            </a:pPr>
            <a:r>
              <a:rPr lang="nl-NL" dirty="0">
                <a:solidFill>
                  <a:srgbClr val="FFFFFF"/>
                </a:solidFill>
                <a:latin typeface="Arial" panose="020B0604020202020204" pitchFamily="34" charset="0"/>
                <a:cs typeface="Arial" panose="020B0604020202020204" pitchFamily="34" charset="0"/>
              </a:rPr>
              <a:t>Het Levenslust Lyceum, een school met verschillende niveaus  </a:t>
            </a:r>
          </a:p>
          <a:p>
            <a:pPr>
              <a:buSzPct val="75000"/>
            </a:pPr>
            <a:r>
              <a:rPr lang="nl-NL" dirty="0">
                <a:solidFill>
                  <a:srgbClr val="FFFFFF"/>
                </a:solidFill>
                <a:latin typeface="Arial" panose="020B0604020202020204" pitchFamily="34" charset="0"/>
                <a:cs typeface="Arial" panose="020B0604020202020204" pitchFamily="34" charset="0"/>
              </a:rPr>
              <a:t>1.000 leerlingen</a:t>
            </a:r>
          </a:p>
          <a:p>
            <a:pPr>
              <a:buSzPct val="75000"/>
            </a:pPr>
            <a:r>
              <a:rPr lang="nl-NL" dirty="0">
                <a:solidFill>
                  <a:srgbClr val="FFFFFF"/>
                </a:solidFill>
                <a:latin typeface="Arial" panose="020B0604020202020204" pitchFamily="34" charset="0"/>
                <a:cs typeface="Arial" panose="020B0604020202020204" pitchFamily="34" charset="0"/>
              </a:rPr>
              <a:t>60 FTE Onderwijs Personeel, 15 FTE Onderwijsondersteunend Personeel</a:t>
            </a:r>
          </a:p>
          <a:p>
            <a:pPr>
              <a:buSzPct val="75000"/>
            </a:pPr>
            <a:r>
              <a:rPr lang="nl-NL" dirty="0">
                <a:solidFill>
                  <a:srgbClr val="FFFFFF"/>
                </a:solidFill>
                <a:latin typeface="Arial" panose="020B0604020202020204" pitchFamily="34" charset="0"/>
                <a:cs typeface="Arial" panose="020B0604020202020204" pitchFamily="34" charset="0"/>
              </a:rPr>
              <a:t>Week van de schoolexamens, onderbouw heeft normale lessen</a:t>
            </a:r>
          </a:p>
          <a:p>
            <a:pPr>
              <a:buSzPct val="75000"/>
            </a:pPr>
            <a:r>
              <a:rPr lang="nl-NL" dirty="0">
                <a:solidFill>
                  <a:srgbClr val="FFFFFF"/>
                </a:solidFill>
                <a:latin typeface="Arial" panose="020B0604020202020204" pitchFamily="34" charset="0"/>
                <a:cs typeface="Arial" panose="020B0604020202020204" pitchFamily="34" charset="0"/>
              </a:rPr>
              <a:t>Het is half april </a:t>
            </a:r>
          </a:p>
        </p:txBody>
      </p:sp>
      <p:sp>
        <p:nvSpPr>
          <p:cNvPr id="4" name="Titel 2">
            <a:extLst>
              <a:ext uri="{FF2B5EF4-FFF2-40B4-BE49-F238E27FC236}">
                <a16:creationId xmlns:a16="http://schemas.microsoft.com/office/drawing/2014/main" id="{6BB5C8D1-40CC-0A82-A21C-6F2536C05B23}"/>
              </a:ext>
            </a:extLst>
          </p:cNvPr>
          <p:cNvSpPr txBox="1">
            <a:spLocks/>
          </p:cNvSpPr>
          <p:nvPr/>
        </p:nvSpPr>
        <p:spPr>
          <a:xfrm>
            <a:off x="5594675" y="908050"/>
            <a:ext cx="6597325"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chemeClr val="bg1"/>
                </a:solidFill>
                <a:latin typeface="Arial" panose="020B0604020202020204" pitchFamily="34" charset="0"/>
                <a:cs typeface="Arial" panose="020B0604020202020204" pitchFamily="34" charset="0"/>
              </a:rPr>
              <a:t>Het Levenslust Lyceum</a:t>
            </a:r>
            <a:endParaRPr lang="nl-NL" b="1" dirty="0">
              <a:solidFill>
                <a:schemeClr val="bg1"/>
              </a:solidFill>
              <a:latin typeface="Arial" panose="020B0604020202020204" pitchFamily="34" charset="0"/>
              <a:cs typeface="Arial" panose="020B0604020202020204" pitchFamily="34" charset="0"/>
            </a:endParaRPr>
          </a:p>
        </p:txBody>
      </p:sp>
      <p:pic>
        <p:nvPicPr>
          <p:cNvPr id="5" name="Afbeelding 4">
            <a:extLst>
              <a:ext uri="{FF2B5EF4-FFF2-40B4-BE49-F238E27FC236}">
                <a16:creationId xmlns:a16="http://schemas.microsoft.com/office/drawing/2014/main" id="{8F46CED4-55CF-90CC-7D1F-C3AA3EE6DB95}"/>
              </a:ext>
            </a:extLst>
          </p:cNvPr>
          <p:cNvPicPr>
            <a:picLocks noChangeAspect="1"/>
          </p:cNvPicPr>
          <p:nvPr/>
        </p:nvPicPr>
        <p:blipFill>
          <a:blip r:embed="rId3"/>
          <a:srcRect l="28384" r="20878"/>
          <a:stretch/>
        </p:blipFill>
        <p:spPr>
          <a:xfrm>
            <a:off x="-1" y="0"/>
            <a:ext cx="5230572" cy="6872749"/>
          </a:xfrm>
          <a:prstGeom prst="rect">
            <a:avLst/>
          </a:prstGeom>
        </p:spPr>
      </p:pic>
    </p:spTree>
    <p:extLst>
      <p:ext uri="{BB962C8B-B14F-4D97-AF65-F5344CB8AC3E}">
        <p14:creationId xmlns:p14="http://schemas.microsoft.com/office/powerpoint/2010/main" val="1874223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4" descr="Afbeelding met typemachine, verbruiksartikelen voor kantoor, Kantoorapparatuur, tekst">
            <a:extLst>
              <a:ext uri="{FF2B5EF4-FFF2-40B4-BE49-F238E27FC236}">
                <a16:creationId xmlns:a16="http://schemas.microsoft.com/office/drawing/2014/main" id="{F845DF63-AB4B-A8C4-9515-85F015BBF2C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0"/>
            <a:ext cx="12191980" cy="6875317"/>
          </a:xfrm>
          <a:prstGeom prst="rect">
            <a:avLst/>
          </a:prstGeom>
          <a:noFill/>
        </p:spPr>
      </p:pic>
      <p:sp>
        <p:nvSpPr>
          <p:cNvPr id="3" name="Rechthoek 2">
            <a:extLst>
              <a:ext uri="{FF2B5EF4-FFF2-40B4-BE49-F238E27FC236}">
                <a16:creationId xmlns:a16="http://schemas.microsoft.com/office/drawing/2014/main" id="{9813B5F2-3BEB-E49B-4BDA-865DC2F1E31B}"/>
              </a:ext>
            </a:extLst>
          </p:cNvPr>
          <p:cNvSpPr/>
          <p:nvPr/>
        </p:nvSpPr>
        <p:spPr>
          <a:xfrm rot="10800000">
            <a:off x="-20" y="-17319"/>
            <a:ext cx="12191980" cy="3997851"/>
          </a:xfrm>
          <a:prstGeom prst="rect">
            <a:avLst/>
          </a:prstGeom>
          <a:gradFill>
            <a:gsLst>
              <a:gs pos="6000">
                <a:schemeClr val="accent1">
                  <a:alpha val="0"/>
                  <a:lumMod val="0"/>
                  <a:lumOff val="100000"/>
                </a:schemeClr>
              </a:gs>
              <a:gs pos="100000">
                <a:schemeClr val="accent2">
                  <a:alpha val="75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4" name="Footer Placeholder 5">
            <a:extLst>
              <a:ext uri="{FF2B5EF4-FFF2-40B4-BE49-F238E27FC236}">
                <a16:creationId xmlns:a16="http://schemas.microsoft.com/office/drawing/2014/main" id="{DC722D1F-EB80-098C-AF80-EE593847C44E}"/>
              </a:ext>
            </a:extLst>
          </p:cNvPr>
          <p:cNvSpPr txBox="1">
            <a:spLocks/>
          </p:cNvSpPr>
          <p:nvPr/>
        </p:nvSpPr>
        <p:spPr>
          <a:xfrm>
            <a:off x="8881507" y="6332538"/>
            <a:ext cx="3505459" cy="365125"/>
          </a:xfrm>
          <a:prstGeom prst="rect">
            <a:avLst/>
          </a:prstGeom>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defRPr/>
            </a:pPr>
            <a:r>
              <a:rPr lang="en-US" sz="1200" dirty="0">
                <a:solidFill>
                  <a:schemeClr val="bg1"/>
                </a:solidFill>
                <a:latin typeface="Arial" panose="020B0604020202020204" pitchFamily="34" charset="0"/>
                <a:cs typeface="Arial" panose="020B0604020202020204" pitchFamily="34" charset="0"/>
              </a:rPr>
              <a:t>Photo by Markus Winkler on </a:t>
            </a:r>
            <a:r>
              <a:rPr lang="en-US" sz="1200" dirty="0" err="1">
                <a:solidFill>
                  <a:schemeClr val="bg1"/>
                </a:solidFill>
                <a:latin typeface="Arial" panose="020B0604020202020204" pitchFamily="34" charset="0"/>
                <a:cs typeface="Arial" panose="020B0604020202020204" pitchFamily="34" charset="0"/>
              </a:rPr>
              <a:t>Unsplash</a:t>
            </a:r>
            <a:endPar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2" name="Afbeelding 1">
            <a:extLst>
              <a:ext uri="{FF2B5EF4-FFF2-40B4-BE49-F238E27FC236}">
                <a16:creationId xmlns:a16="http://schemas.microsoft.com/office/drawing/2014/main" id="{E67E750B-1794-8072-153A-25D193E81D10}"/>
              </a:ext>
            </a:extLst>
          </p:cNvPr>
          <p:cNvPicPr>
            <a:picLocks noChangeAspect="1"/>
          </p:cNvPicPr>
          <p:nvPr/>
        </p:nvPicPr>
        <p:blipFill>
          <a:blip r:embed="rId4" cstate="email">
            <a:extLst>
              <a:ext uri="{28A0092B-C50C-407E-A947-70E740481C1C}">
                <a14:useLocalDpi xmlns:a14="http://schemas.microsoft.com/office/drawing/2010/main"/>
              </a:ext>
            </a:extLst>
          </a:blip>
          <a:srcRect t="-3805"/>
          <a:stretch/>
        </p:blipFill>
        <p:spPr>
          <a:xfrm flipH="1">
            <a:off x="-20" y="160337"/>
            <a:ext cx="9843524" cy="6714980"/>
          </a:xfrm>
          <a:prstGeom prst="rect">
            <a:avLst/>
          </a:prstGeom>
        </p:spPr>
      </p:pic>
    </p:spTree>
    <p:extLst>
      <p:ext uri="{BB962C8B-B14F-4D97-AF65-F5344CB8AC3E}">
        <p14:creationId xmlns:p14="http://schemas.microsoft.com/office/powerpoint/2010/main" val="14553757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a:extLst>
              <a:ext uri="{FF2B5EF4-FFF2-40B4-BE49-F238E27FC236}">
                <a16:creationId xmlns:a16="http://schemas.microsoft.com/office/drawing/2014/main" id="{315BD6C5-0CC7-E58D-3398-C4FBE684F752}"/>
              </a:ext>
            </a:extLst>
          </p:cNvPr>
          <p:cNvSpPr txBox="1">
            <a:spLocks/>
          </p:cNvSpPr>
          <p:nvPr/>
        </p:nvSpPr>
        <p:spPr>
          <a:xfrm>
            <a:off x="330213" y="784954"/>
            <a:ext cx="5626008" cy="699695"/>
          </a:xfrm>
          <a:prstGeom prst="rect">
            <a:avLst/>
          </a:prstGeom>
        </p:spPr>
        <p:txBody>
          <a:bodyPr>
            <a:noAutofit/>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000" b="1" dirty="0">
                <a:solidFill>
                  <a:srgbClr val="25237A"/>
                </a:solidFill>
                <a:latin typeface="Arial" panose="020B0604020202020204" pitchFamily="34" charset="0"/>
                <a:cs typeface="Arial" panose="020B0604020202020204" pitchFamily="34" charset="0"/>
              </a:rPr>
              <a:t>De school is gehackt: </a:t>
            </a:r>
          </a:p>
          <a:p>
            <a:r>
              <a:rPr lang="nl-NL" sz="4000" b="1" dirty="0">
                <a:solidFill>
                  <a:srgbClr val="25237A"/>
                </a:solidFill>
                <a:latin typeface="Arial" panose="020B0604020202020204" pitchFamily="34" charset="0"/>
                <a:cs typeface="Arial" panose="020B0604020202020204" pitchFamily="34" charset="0"/>
              </a:rPr>
              <a:t>Tussenstand</a:t>
            </a:r>
          </a:p>
        </p:txBody>
      </p:sp>
      <p:sp>
        <p:nvSpPr>
          <p:cNvPr id="6" name="Tijdelijke aanduiding voor tekst 1">
            <a:extLst>
              <a:ext uri="{FF2B5EF4-FFF2-40B4-BE49-F238E27FC236}">
                <a16:creationId xmlns:a16="http://schemas.microsoft.com/office/drawing/2014/main" id="{957DB8C8-1192-BEC2-A5BD-7294A26713F4}"/>
              </a:ext>
            </a:extLst>
          </p:cNvPr>
          <p:cNvSpPr txBox="1">
            <a:spLocks/>
          </p:cNvSpPr>
          <p:nvPr/>
        </p:nvSpPr>
        <p:spPr>
          <a:xfrm>
            <a:off x="139780" y="2195829"/>
            <a:ext cx="5956220" cy="2559052"/>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r>
              <a:rPr lang="nl-NL" dirty="0">
                <a:effectLst/>
                <a:latin typeface="Helvetica Neue" panose="02000503000000020004" pitchFamily="2" charset="0"/>
              </a:rPr>
              <a:t>Later op dezelfde dag zijn er een aantal </a:t>
            </a:r>
            <a:br>
              <a:rPr lang="nl-NL" dirty="0">
                <a:effectLst/>
                <a:latin typeface="Helvetica Neue" panose="02000503000000020004" pitchFamily="2" charset="0"/>
              </a:rPr>
            </a:br>
            <a:r>
              <a:rPr lang="nl-NL" dirty="0">
                <a:effectLst/>
                <a:latin typeface="Helvetica Neue" panose="02000503000000020004" pitchFamily="2" charset="0"/>
              </a:rPr>
              <a:t>dingen gebeurd</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Deze ronde doorlopen we opnieuw </a:t>
            </a:r>
            <a:br>
              <a:rPr lang="nl-NL" dirty="0">
                <a:solidFill>
                  <a:srgbClr val="25237A"/>
                </a:solidFill>
                <a:latin typeface="Arial" panose="020B0604020202020204" pitchFamily="34" charset="0"/>
                <a:cs typeface="Arial" panose="020B0604020202020204" pitchFamily="34" charset="0"/>
              </a:rPr>
            </a:br>
            <a:r>
              <a:rPr lang="nl-NL" dirty="0">
                <a:solidFill>
                  <a:srgbClr val="25237A"/>
                </a:solidFill>
                <a:latin typeface="Arial" panose="020B0604020202020204" pitchFamily="34" charset="0"/>
                <a:cs typeface="Arial" panose="020B0604020202020204" pitchFamily="34" charset="0"/>
              </a:rPr>
              <a:t>de BOB-structuur</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Het bestaande beeld wordt aangevuld</a:t>
            </a:r>
          </a:p>
        </p:txBody>
      </p:sp>
      <p:pic>
        <p:nvPicPr>
          <p:cNvPr id="7" name="Picture 3" descr="Blauwgekleurd boek">
            <a:extLst>
              <a:ext uri="{FF2B5EF4-FFF2-40B4-BE49-F238E27FC236}">
                <a16:creationId xmlns:a16="http://schemas.microsoft.com/office/drawing/2014/main" id="{ACF9CA1D-D6FF-2016-E06D-94C42FDF5135}"/>
              </a:ext>
            </a:extLst>
          </p:cNvPr>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p:blipFill>
        <p:spPr>
          <a:xfrm>
            <a:off x="6235780" y="1"/>
            <a:ext cx="6041135" cy="6858000"/>
          </a:xfrm>
          <a:prstGeom prst="rect">
            <a:avLst/>
          </a:prstGeom>
        </p:spPr>
      </p:pic>
    </p:spTree>
    <p:extLst>
      <p:ext uri="{BB962C8B-B14F-4D97-AF65-F5344CB8AC3E}">
        <p14:creationId xmlns:p14="http://schemas.microsoft.com/office/powerpoint/2010/main" val="34124722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chermopname maken 3">
            <a:hlinkClick r:id="" action="ppaction://media"/>
            <a:extLst>
              <a:ext uri="{FF2B5EF4-FFF2-40B4-BE49-F238E27FC236}">
                <a16:creationId xmlns:a16="http://schemas.microsoft.com/office/drawing/2014/main" id="{67E411B2-3227-6D73-FB01-39E8AF2497C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45016" y="-197040"/>
            <a:ext cx="12437016" cy="7252080"/>
          </a:xfrm>
          <a:prstGeom prst="rect">
            <a:avLst/>
          </a:prstGeom>
        </p:spPr>
      </p:pic>
    </p:spTree>
    <p:extLst>
      <p:ext uri="{BB962C8B-B14F-4D97-AF65-F5344CB8AC3E}">
        <p14:creationId xmlns:p14="http://schemas.microsoft.com/office/powerpoint/2010/main" val="5715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07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4" descr="Afbeelding met typemachine, verbruiksartikelen voor kantoor, Kantoorapparatuur, tekst">
            <a:extLst>
              <a:ext uri="{FF2B5EF4-FFF2-40B4-BE49-F238E27FC236}">
                <a16:creationId xmlns:a16="http://schemas.microsoft.com/office/drawing/2014/main" id="{F845DF63-AB4B-A8C4-9515-85F015BBF2C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 y="0"/>
            <a:ext cx="12191980" cy="6875317"/>
          </a:xfrm>
          <a:prstGeom prst="rect">
            <a:avLst/>
          </a:prstGeom>
          <a:noFill/>
        </p:spPr>
      </p:pic>
      <p:sp>
        <p:nvSpPr>
          <p:cNvPr id="3" name="Rechthoek 2">
            <a:extLst>
              <a:ext uri="{FF2B5EF4-FFF2-40B4-BE49-F238E27FC236}">
                <a16:creationId xmlns:a16="http://schemas.microsoft.com/office/drawing/2014/main" id="{9813B5F2-3BEB-E49B-4BDA-865DC2F1E31B}"/>
              </a:ext>
            </a:extLst>
          </p:cNvPr>
          <p:cNvSpPr/>
          <p:nvPr/>
        </p:nvSpPr>
        <p:spPr>
          <a:xfrm rot="10800000">
            <a:off x="-20" y="-17319"/>
            <a:ext cx="12191980" cy="3997851"/>
          </a:xfrm>
          <a:prstGeom prst="rect">
            <a:avLst/>
          </a:prstGeom>
          <a:gradFill>
            <a:gsLst>
              <a:gs pos="6000">
                <a:schemeClr val="accent1">
                  <a:alpha val="0"/>
                  <a:lumMod val="0"/>
                  <a:lumOff val="100000"/>
                </a:schemeClr>
              </a:gs>
              <a:gs pos="100000">
                <a:schemeClr val="accent2">
                  <a:alpha val="75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4" name="Footer Placeholder 5">
            <a:extLst>
              <a:ext uri="{FF2B5EF4-FFF2-40B4-BE49-F238E27FC236}">
                <a16:creationId xmlns:a16="http://schemas.microsoft.com/office/drawing/2014/main" id="{DC722D1F-EB80-098C-AF80-EE593847C44E}"/>
              </a:ext>
            </a:extLst>
          </p:cNvPr>
          <p:cNvSpPr txBox="1">
            <a:spLocks/>
          </p:cNvSpPr>
          <p:nvPr/>
        </p:nvSpPr>
        <p:spPr>
          <a:xfrm>
            <a:off x="8881507" y="6332538"/>
            <a:ext cx="3505459" cy="365125"/>
          </a:xfrm>
          <a:prstGeom prst="rect">
            <a:avLst/>
          </a:prstGeom>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Aft>
                <a:spcPts val="600"/>
              </a:spcAft>
              <a:defRPr/>
            </a:pPr>
            <a:r>
              <a:rPr lang="en-US" sz="1200" dirty="0">
                <a:solidFill>
                  <a:schemeClr val="bg1"/>
                </a:solidFill>
                <a:latin typeface="Arial" panose="020B0604020202020204" pitchFamily="34" charset="0"/>
                <a:cs typeface="Arial" panose="020B0604020202020204" pitchFamily="34" charset="0"/>
              </a:rPr>
              <a:t>Photo by Markus Winkler on </a:t>
            </a:r>
            <a:r>
              <a:rPr lang="en-US" sz="1200" dirty="0" err="1">
                <a:solidFill>
                  <a:schemeClr val="bg1"/>
                </a:solidFill>
                <a:latin typeface="Arial" panose="020B0604020202020204" pitchFamily="34" charset="0"/>
                <a:cs typeface="Arial" panose="020B0604020202020204" pitchFamily="34" charset="0"/>
              </a:rPr>
              <a:t>Unsplash</a:t>
            </a:r>
            <a:endParaRPr lang="en-US" sz="1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2" name="Afbeelding 1">
            <a:extLst>
              <a:ext uri="{FF2B5EF4-FFF2-40B4-BE49-F238E27FC236}">
                <a16:creationId xmlns:a16="http://schemas.microsoft.com/office/drawing/2014/main" id="{E67E750B-1794-8072-153A-25D193E81D10}"/>
              </a:ext>
            </a:extLst>
          </p:cNvPr>
          <p:cNvPicPr>
            <a:picLocks noChangeAspect="1"/>
          </p:cNvPicPr>
          <p:nvPr/>
        </p:nvPicPr>
        <p:blipFill>
          <a:blip r:embed="rId4" cstate="email">
            <a:extLst>
              <a:ext uri="{28A0092B-C50C-407E-A947-70E740481C1C}">
                <a14:useLocalDpi xmlns:a14="http://schemas.microsoft.com/office/drawing/2010/main"/>
              </a:ext>
            </a:extLst>
          </a:blip>
          <a:srcRect t="-3805"/>
          <a:stretch/>
        </p:blipFill>
        <p:spPr>
          <a:xfrm flipH="1">
            <a:off x="-20" y="160337"/>
            <a:ext cx="9843524" cy="6714980"/>
          </a:xfrm>
          <a:prstGeom prst="rect">
            <a:avLst/>
          </a:prstGeom>
        </p:spPr>
      </p:pic>
    </p:spTree>
    <p:extLst>
      <p:ext uri="{BB962C8B-B14F-4D97-AF65-F5344CB8AC3E}">
        <p14:creationId xmlns:p14="http://schemas.microsoft.com/office/powerpoint/2010/main" val="24237208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2">
            <a:extLst>
              <a:ext uri="{FF2B5EF4-FFF2-40B4-BE49-F238E27FC236}">
                <a16:creationId xmlns:a16="http://schemas.microsoft.com/office/drawing/2014/main" id="{A6EE24B4-317D-D2EF-4944-4DAA652AD26E}"/>
              </a:ext>
            </a:extLst>
          </p:cNvPr>
          <p:cNvSpPr txBox="1">
            <a:spLocks/>
          </p:cNvSpPr>
          <p:nvPr/>
        </p:nvSpPr>
        <p:spPr>
          <a:xfrm>
            <a:off x="330213" y="802540"/>
            <a:ext cx="6033265" cy="1176472"/>
          </a:xfrm>
          <a:prstGeom prst="rect">
            <a:avLst/>
          </a:prstGeom>
        </p:spPr>
        <p:txBody>
          <a:bodyPr>
            <a:normAutofit fontScale="975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000" b="1" dirty="0">
                <a:solidFill>
                  <a:srgbClr val="FFFFFF"/>
                </a:solidFill>
                <a:latin typeface="Arial" panose="020B0604020202020204" pitchFamily="34" charset="0"/>
                <a:cs typeface="Arial" panose="020B0604020202020204" pitchFamily="34" charset="0"/>
              </a:rPr>
              <a:t>Terugkoppeling Teams</a:t>
            </a:r>
            <a:endParaRPr lang="nl-NL" sz="4000" b="1" dirty="0">
              <a:solidFill>
                <a:schemeClr val="bg1"/>
              </a:solidFill>
              <a:latin typeface="Arial" panose="020B0604020202020204" pitchFamily="34" charset="0"/>
              <a:cs typeface="Arial" panose="020B0604020202020204" pitchFamily="34" charset="0"/>
            </a:endParaRPr>
          </a:p>
        </p:txBody>
      </p:sp>
      <p:sp>
        <p:nvSpPr>
          <p:cNvPr id="3" name="Tijdelijke aanduiding voor tekst 1">
            <a:extLst>
              <a:ext uri="{FF2B5EF4-FFF2-40B4-BE49-F238E27FC236}">
                <a16:creationId xmlns:a16="http://schemas.microsoft.com/office/drawing/2014/main" id="{2D5387D7-0A53-3BF4-B076-815AB4DAD991}"/>
              </a:ext>
            </a:extLst>
          </p:cNvPr>
          <p:cNvSpPr txBox="1">
            <a:spLocks/>
          </p:cNvSpPr>
          <p:nvPr/>
        </p:nvSpPr>
        <p:spPr>
          <a:xfrm>
            <a:off x="139780" y="1636078"/>
            <a:ext cx="5102781" cy="3842963"/>
          </a:xfrm>
          <a:prstGeom prst="rect">
            <a:avLst/>
          </a:prstGeom>
          <a:noFill/>
          <a:ln>
            <a:noFill/>
          </a:ln>
        </p:spPr>
        <p:txBody>
          <a:bodyPr spcFirstLastPara="1" vert="horz" wrap="square" lIns="91425" tIns="45700" rIns="91425" bIns="45700" rtlCol="0" anchor="t" anchorCtr="0">
            <a:no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5000"/>
            </a:pPr>
            <a:r>
              <a:rPr lang="nl-NL" dirty="0">
                <a:solidFill>
                  <a:schemeClr val="bg1"/>
                </a:solidFill>
                <a:latin typeface="Arial" panose="020B0604020202020204" pitchFamily="34" charset="0"/>
                <a:cs typeface="Arial" panose="020B0604020202020204" pitchFamily="34" charset="0"/>
              </a:rPr>
              <a:t>Wat hebben jullie gedaan?</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Wat ging er goed?</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Wat ging er mis?</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Wat zijn de vervolgstappen?</a:t>
            </a:r>
          </a:p>
        </p:txBody>
      </p:sp>
      <p:pic>
        <p:nvPicPr>
          <p:cNvPr id="4" name="Afbeelding 3">
            <a:extLst>
              <a:ext uri="{FF2B5EF4-FFF2-40B4-BE49-F238E27FC236}">
                <a16:creationId xmlns:a16="http://schemas.microsoft.com/office/drawing/2014/main" id="{96B4FE25-4514-8A14-66C6-2AE60E9B6B50}"/>
              </a:ext>
            </a:extLst>
          </p:cNvPr>
          <p:cNvPicPr>
            <a:picLocks noChangeAspect="1"/>
          </p:cNvPicPr>
          <p:nvPr/>
        </p:nvPicPr>
        <p:blipFill>
          <a:blip r:embed="rId3" cstate="email">
            <a:extLst>
              <a:ext uri="{28A0092B-C50C-407E-A947-70E740481C1C}">
                <a14:useLocalDpi xmlns:a14="http://schemas.microsoft.com/office/drawing/2010/main"/>
              </a:ext>
            </a:extLst>
          </a:blip>
          <a:srcRect l="-18132" r="-63123"/>
          <a:stretch/>
        </p:blipFill>
        <p:spPr>
          <a:xfrm>
            <a:off x="6949441" y="0"/>
            <a:ext cx="8071916" cy="6858000"/>
          </a:xfrm>
          <a:prstGeom prst="rect">
            <a:avLst/>
          </a:prstGeom>
        </p:spPr>
      </p:pic>
    </p:spTree>
    <p:extLst>
      <p:ext uri="{BB962C8B-B14F-4D97-AF65-F5344CB8AC3E}">
        <p14:creationId xmlns:p14="http://schemas.microsoft.com/office/powerpoint/2010/main" val="2663518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33B42C02-AAA8-1F9F-21CE-57DFCDE1635C}"/>
              </a:ext>
            </a:extLst>
          </p:cNvPr>
          <p:cNvSpPr>
            <a:spLocks noGrp="1"/>
          </p:cNvSpPr>
          <p:nvPr>
            <p:ph type="body" idx="1"/>
          </p:nvPr>
        </p:nvSpPr>
        <p:spPr>
          <a:xfrm>
            <a:off x="366776" y="1667315"/>
            <a:ext cx="3748024" cy="2482652"/>
          </a:xfrm>
        </p:spPr>
        <p:txBody>
          <a:bodyPr/>
          <a:lstStyle/>
          <a:p>
            <a:r>
              <a:rPr lang="nl-NL" dirty="0"/>
              <a:t>Wat gaan we doen</a:t>
            </a:r>
          </a:p>
        </p:txBody>
      </p:sp>
      <p:pic>
        <p:nvPicPr>
          <p:cNvPr id="4" name="Tijdelijke aanduiding voor afbeelding 3">
            <a:extLst>
              <a:ext uri="{FF2B5EF4-FFF2-40B4-BE49-F238E27FC236}">
                <a16:creationId xmlns:a16="http://schemas.microsoft.com/office/drawing/2014/main" id="{583B7301-2994-4690-D2FF-3C61E57C1A1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510006" y="0"/>
            <a:ext cx="7681994" cy="6858000"/>
          </a:xfrm>
          <a:prstGeom prst="rect">
            <a:avLst/>
          </a:prstGeom>
        </p:spPr>
      </p:pic>
      <p:sp>
        <p:nvSpPr>
          <p:cNvPr id="3" name="Titel 2">
            <a:extLst>
              <a:ext uri="{FF2B5EF4-FFF2-40B4-BE49-F238E27FC236}">
                <a16:creationId xmlns:a16="http://schemas.microsoft.com/office/drawing/2014/main" id="{79161BCA-FC6F-AC3D-1C68-555CEF8D04D3}"/>
              </a:ext>
            </a:extLst>
          </p:cNvPr>
          <p:cNvSpPr>
            <a:spLocks noGrp="1"/>
          </p:cNvSpPr>
          <p:nvPr>
            <p:ph type="title"/>
          </p:nvPr>
        </p:nvSpPr>
        <p:spPr>
          <a:xfrm>
            <a:off x="330213" y="855295"/>
            <a:ext cx="3907679" cy="576600"/>
          </a:xfrm>
        </p:spPr>
        <p:txBody>
          <a:bodyPr>
            <a:noAutofit/>
          </a:bodyPr>
          <a:lstStyle/>
          <a:p>
            <a:r>
              <a:rPr lang="nl-NL" sz="4000" dirty="0"/>
              <a:t>Introductie</a:t>
            </a:r>
          </a:p>
        </p:txBody>
      </p:sp>
    </p:spTree>
    <p:extLst>
      <p:ext uri="{BB962C8B-B14F-4D97-AF65-F5344CB8AC3E}">
        <p14:creationId xmlns:p14="http://schemas.microsoft.com/office/powerpoint/2010/main" val="384587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Tijdelijke aanduiding voor afbeelding 3">
            <a:extLst>
              <a:ext uri="{FF2B5EF4-FFF2-40B4-BE49-F238E27FC236}">
                <a16:creationId xmlns:a16="http://schemas.microsoft.com/office/drawing/2014/main" id="{F35A5608-BC5B-2709-A253-9010E7F100A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2209"/>
          <a:stretch/>
        </p:blipFill>
        <p:spPr>
          <a:xfrm>
            <a:off x="5134656" y="0"/>
            <a:ext cx="7063400" cy="6858000"/>
          </a:xfrm>
          <a:prstGeom prst="rect">
            <a:avLst/>
          </a:prstGeom>
        </p:spPr>
      </p:pic>
      <p:grpSp>
        <p:nvGrpSpPr>
          <p:cNvPr id="2" name="Groep 1">
            <a:extLst>
              <a:ext uri="{FF2B5EF4-FFF2-40B4-BE49-F238E27FC236}">
                <a16:creationId xmlns:a16="http://schemas.microsoft.com/office/drawing/2014/main" id="{5CED4010-330C-D887-08D1-D6DA0CCF6ADB}"/>
              </a:ext>
            </a:extLst>
          </p:cNvPr>
          <p:cNvGrpSpPr/>
          <p:nvPr/>
        </p:nvGrpSpPr>
        <p:grpSpPr>
          <a:xfrm>
            <a:off x="0" y="0"/>
            <a:ext cx="11861789" cy="6858001"/>
            <a:chOff x="0" y="0"/>
            <a:chExt cx="11861789" cy="6858001"/>
          </a:xfrm>
        </p:grpSpPr>
        <p:sp>
          <p:nvSpPr>
            <p:cNvPr id="13" name="Rechthoek 12">
              <a:extLst>
                <a:ext uri="{FF2B5EF4-FFF2-40B4-BE49-F238E27FC236}">
                  <a16:creationId xmlns:a16="http://schemas.microsoft.com/office/drawing/2014/main" id="{4549F2C1-B2A3-FFD8-2217-41A1B9CB7136}"/>
                </a:ext>
              </a:extLst>
            </p:cNvPr>
            <p:cNvSpPr/>
            <p:nvPr/>
          </p:nvSpPr>
          <p:spPr>
            <a:xfrm>
              <a:off x="0" y="0"/>
              <a:ext cx="4633993"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hthoek 4">
              <a:extLst>
                <a:ext uri="{FF2B5EF4-FFF2-40B4-BE49-F238E27FC236}">
                  <a16:creationId xmlns:a16="http://schemas.microsoft.com/office/drawing/2014/main" id="{D1B238E8-9B0F-3B1E-A0B5-4701F322064D}"/>
                </a:ext>
              </a:extLst>
            </p:cNvPr>
            <p:cNvSpPr/>
            <p:nvPr/>
          </p:nvSpPr>
          <p:spPr>
            <a:xfrm rot="5400000">
              <a:off x="4818891" y="-184896"/>
              <a:ext cx="6857999" cy="7227796"/>
            </a:xfrm>
            <a:prstGeom prst="rect">
              <a:avLst/>
            </a:prstGeom>
            <a:gradFill>
              <a:gsLst>
                <a:gs pos="25000">
                  <a:schemeClr val="accent1">
                    <a:lumMod val="0"/>
                    <a:lumOff val="100000"/>
                    <a:alpha val="0"/>
                  </a:schemeClr>
                </a:gs>
                <a:gs pos="82000">
                  <a:schemeClr val="accent2"/>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tIns="0" bIns="0" rtlCol="0" anchor="ctr"/>
            <a:lstStyle/>
            <a:p>
              <a:pPr algn="ctr"/>
              <a:endParaRPr lang="nl-NL" dirty="0"/>
            </a:p>
          </p:txBody>
        </p:sp>
      </p:grpSp>
      <p:sp>
        <p:nvSpPr>
          <p:cNvPr id="4" name="Titel 2">
            <a:extLst>
              <a:ext uri="{FF2B5EF4-FFF2-40B4-BE49-F238E27FC236}">
                <a16:creationId xmlns:a16="http://schemas.microsoft.com/office/drawing/2014/main" id="{160AF92A-503D-6EA3-189C-1AF84CAF09A8}"/>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b="1" dirty="0">
                <a:solidFill>
                  <a:schemeClr val="bg1"/>
                </a:solidFill>
                <a:latin typeface="Arial" panose="020B0604020202020204" pitchFamily="34" charset="0"/>
                <a:cs typeface="Arial" panose="020B0604020202020204" pitchFamily="34" charset="0"/>
              </a:rPr>
              <a:t>Tijdsplanning</a:t>
            </a:r>
          </a:p>
        </p:txBody>
      </p:sp>
      <p:pic>
        <p:nvPicPr>
          <p:cNvPr id="6" name="Afbeelding 5">
            <a:extLst>
              <a:ext uri="{FF2B5EF4-FFF2-40B4-BE49-F238E27FC236}">
                <a16:creationId xmlns:a16="http://schemas.microsoft.com/office/drawing/2014/main" id="{B7B1099E-2B5E-5CAF-D0A4-820EA54BB1EF}"/>
              </a:ext>
            </a:extLst>
          </p:cNvPr>
          <p:cNvPicPr>
            <a:picLocks noChangeAspect="1"/>
          </p:cNvPicPr>
          <p:nvPr/>
        </p:nvPicPr>
        <p:blipFill>
          <a:blip r:embed="rId4" cstate="email">
            <a:extLst>
              <a:ext uri="{28A0092B-C50C-407E-A947-70E740481C1C}">
                <a14:useLocalDpi xmlns:a14="http://schemas.microsoft.com/office/drawing/2010/main"/>
              </a:ext>
            </a:extLst>
          </a:blip>
          <a:srcRect t="-294" r="30475" b="23933"/>
          <a:stretch/>
        </p:blipFill>
        <p:spPr>
          <a:xfrm flipH="1">
            <a:off x="-1" y="4773478"/>
            <a:ext cx="3795869" cy="2084522"/>
          </a:xfrm>
          <a:prstGeom prst="rect">
            <a:avLst/>
          </a:prstGeom>
        </p:spPr>
      </p:pic>
      <p:graphicFrame>
        <p:nvGraphicFramePr>
          <p:cNvPr id="3" name="Tabel 4">
            <a:extLst>
              <a:ext uri="{FF2B5EF4-FFF2-40B4-BE49-F238E27FC236}">
                <a16:creationId xmlns:a16="http://schemas.microsoft.com/office/drawing/2014/main" id="{5A6D7EDD-5394-B2CE-F285-EA5BE8BC3C17}"/>
              </a:ext>
            </a:extLst>
          </p:cNvPr>
          <p:cNvGraphicFramePr>
            <a:graphicFrameLocks/>
          </p:cNvGraphicFramePr>
          <p:nvPr>
            <p:extLst>
              <p:ext uri="{D42A27DB-BD31-4B8C-83A1-F6EECF244321}">
                <p14:modId xmlns:p14="http://schemas.microsoft.com/office/powerpoint/2010/main" val="4071270599"/>
              </p:ext>
            </p:extLst>
          </p:nvPr>
        </p:nvGraphicFramePr>
        <p:xfrm>
          <a:off x="494607" y="1828800"/>
          <a:ext cx="6294988" cy="3052919"/>
        </p:xfrm>
        <a:graphic>
          <a:graphicData uri="http://schemas.openxmlformats.org/drawingml/2006/table">
            <a:tbl>
              <a:tblPr firstRow="1" bandRow="1">
                <a:tableStyleId>{5C22544A-7EE6-4342-B048-85BDC9FD1C3A}</a:tableStyleId>
              </a:tblPr>
              <a:tblGrid>
                <a:gridCol w="3094589">
                  <a:extLst>
                    <a:ext uri="{9D8B030D-6E8A-4147-A177-3AD203B41FA5}">
                      <a16:colId xmlns:a16="http://schemas.microsoft.com/office/drawing/2014/main" val="1682434885"/>
                    </a:ext>
                  </a:extLst>
                </a:gridCol>
                <a:gridCol w="1560884">
                  <a:extLst>
                    <a:ext uri="{9D8B030D-6E8A-4147-A177-3AD203B41FA5}">
                      <a16:colId xmlns:a16="http://schemas.microsoft.com/office/drawing/2014/main" val="1445058100"/>
                    </a:ext>
                  </a:extLst>
                </a:gridCol>
                <a:gridCol w="1639515">
                  <a:extLst>
                    <a:ext uri="{9D8B030D-6E8A-4147-A177-3AD203B41FA5}">
                      <a16:colId xmlns:a16="http://schemas.microsoft.com/office/drawing/2014/main" val="3293813863"/>
                    </a:ext>
                  </a:extLst>
                </a:gridCol>
              </a:tblGrid>
              <a:tr h="461285">
                <a:tc>
                  <a:txBody>
                    <a:bodyPr/>
                    <a:lstStyle/>
                    <a:p>
                      <a:r>
                        <a:rPr lang="nl-NL" sz="1600" b="0" i="0" dirty="0">
                          <a:latin typeface="Arial" panose="020B0604020202020204" pitchFamily="34" charset="0"/>
                          <a:cs typeface="Arial" panose="020B0604020202020204" pitchFamily="34" charset="0"/>
                        </a:rPr>
                        <a:t>Omschrijving</a:t>
                      </a:r>
                    </a:p>
                  </a:txBody>
                  <a:tcPr anchor="ctr"/>
                </a:tc>
                <a:tc>
                  <a:txBody>
                    <a:bodyPr/>
                    <a:lstStyle/>
                    <a:p>
                      <a:r>
                        <a:rPr lang="nl-NL" sz="1600" b="0" i="0" dirty="0">
                          <a:latin typeface="Arial" panose="020B0604020202020204" pitchFamily="34" charset="0"/>
                          <a:cs typeface="Arial" panose="020B0604020202020204" pitchFamily="34" charset="0"/>
                        </a:rPr>
                        <a:t>Tijdsbesteding</a:t>
                      </a:r>
                    </a:p>
                  </a:txBody>
                  <a:tcPr anchor="ctr"/>
                </a:tc>
                <a:tc>
                  <a:txBody>
                    <a:bodyPr/>
                    <a:lstStyle/>
                    <a:p>
                      <a:r>
                        <a:rPr lang="nl-NL" sz="1600" b="0" i="0" dirty="0">
                          <a:latin typeface="Arial" panose="020B0604020202020204" pitchFamily="34" charset="0"/>
                          <a:cs typeface="Arial" panose="020B0604020202020204" pitchFamily="34" charset="0"/>
                        </a:rPr>
                        <a:t>Vorm</a:t>
                      </a:r>
                    </a:p>
                  </a:txBody>
                  <a:tcPr anchor="ctr"/>
                </a:tc>
                <a:extLst>
                  <a:ext uri="{0D108BD9-81ED-4DB2-BD59-A6C34878D82A}">
                    <a16:rowId xmlns:a16="http://schemas.microsoft.com/office/drawing/2014/main" val="811184397"/>
                  </a:ext>
                </a:extLst>
              </a:tr>
              <a:tr h="429059">
                <a:tc>
                  <a:txBody>
                    <a:bodyPr/>
                    <a:lstStyle/>
                    <a:p>
                      <a:r>
                        <a:rPr lang="nl-NL" sz="1600" b="0" i="0" dirty="0">
                          <a:solidFill>
                            <a:srgbClr val="25237A"/>
                          </a:solidFill>
                          <a:latin typeface="Arial" panose="020B0604020202020204" pitchFamily="34" charset="0"/>
                          <a:cs typeface="Arial" panose="020B0604020202020204" pitchFamily="34" charset="0"/>
                        </a:rPr>
                        <a:t>Introductie BOB-structuur</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15 minuten</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Plenair</a:t>
                      </a:r>
                    </a:p>
                  </a:txBody>
                  <a:tcPr anchor="ctr"/>
                </a:tc>
                <a:extLst>
                  <a:ext uri="{0D108BD9-81ED-4DB2-BD59-A6C34878D82A}">
                    <a16:rowId xmlns:a16="http://schemas.microsoft.com/office/drawing/2014/main" val="2731805729"/>
                  </a:ext>
                </a:extLst>
              </a:tr>
              <a:tr h="432515">
                <a:tc>
                  <a:txBody>
                    <a:bodyPr/>
                    <a:lstStyle/>
                    <a:p>
                      <a:pPr lvl="0">
                        <a:buNone/>
                      </a:pPr>
                      <a:r>
                        <a:rPr lang="nl-NL" sz="1600" b="0" i="0">
                          <a:solidFill>
                            <a:srgbClr val="25237A"/>
                          </a:solidFill>
                          <a:latin typeface="Arial" panose="020B0604020202020204" pitchFamily="34" charset="0"/>
                          <a:cs typeface="Arial" panose="020B0604020202020204" pitchFamily="34" charset="0"/>
                        </a:rPr>
                        <a:t>Uitleg oefening </a:t>
                      </a:r>
                    </a:p>
                  </a:txBody>
                  <a:tcPr anchor="ctr"/>
                </a:tc>
                <a:tc>
                  <a:txBody>
                    <a:bodyPr/>
                    <a:lstStyle/>
                    <a:p>
                      <a:pPr lvl="0">
                        <a:buNone/>
                      </a:pPr>
                      <a:r>
                        <a:rPr lang="nl-NL" sz="1600" b="0" i="0">
                          <a:solidFill>
                            <a:srgbClr val="25237A"/>
                          </a:solidFill>
                          <a:latin typeface="Arial" panose="020B0604020202020204" pitchFamily="34" charset="0"/>
                          <a:cs typeface="Arial" panose="020B0604020202020204" pitchFamily="34" charset="0"/>
                        </a:rPr>
                        <a:t>5 minuten</a:t>
                      </a:r>
                    </a:p>
                  </a:txBody>
                  <a:tcPr anchor="ctr"/>
                </a:tc>
                <a:tc>
                  <a:txBody>
                    <a:bodyPr/>
                    <a:lstStyle/>
                    <a:p>
                      <a:pPr lvl="0">
                        <a:buNone/>
                      </a:pPr>
                      <a:r>
                        <a:rPr lang="nl-NL" sz="1600" b="0" i="0">
                          <a:solidFill>
                            <a:srgbClr val="25237A"/>
                          </a:solidFill>
                          <a:latin typeface="Arial" panose="020B0604020202020204" pitchFamily="34" charset="0"/>
                          <a:cs typeface="Arial" panose="020B0604020202020204" pitchFamily="34" charset="0"/>
                        </a:rPr>
                        <a:t>In groepjes</a:t>
                      </a:r>
                    </a:p>
                  </a:txBody>
                  <a:tcPr anchor="ctr"/>
                </a:tc>
                <a:extLst>
                  <a:ext uri="{0D108BD9-81ED-4DB2-BD59-A6C34878D82A}">
                    <a16:rowId xmlns:a16="http://schemas.microsoft.com/office/drawing/2014/main" val="1713534985"/>
                  </a:ext>
                </a:extLst>
              </a:tr>
              <a:tr h="432515">
                <a:tc>
                  <a:txBody>
                    <a:bodyPr/>
                    <a:lstStyle/>
                    <a:p>
                      <a:r>
                        <a:rPr lang="nl-NL" sz="1600" b="0" i="0" dirty="0">
                          <a:solidFill>
                            <a:srgbClr val="25237A"/>
                          </a:solidFill>
                          <a:latin typeface="Arial" panose="020B0604020202020204" pitchFamily="34" charset="0"/>
                          <a:cs typeface="Arial" panose="020B0604020202020204" pitchFamily="34" charset="0"/>
                        </a:rPr>
                        <a:t>Oefenronde 1 </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15 minuten</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In groepjes</a:t>
                      </a:r>
                    </a:p>
                  </a:txBody>
                  <a:tcPr anchor="ctr"/>
                </a:tc>
                <a:extLst>
                  <a:ext uri="{0D108BD9-81ED-4DB2-BD59-A6C34878D82A}">
                    <a16:rowId xmlns:a16="http://schemas.microsoft.com/office/drawing/2014/main" val="4120354996"/>
                  </a:ext>
                </a:extLst>
              </a:tr>
              <a:tr h="432515">
                <a:tc>
                  <a:txBody>
                    <a:bodyPr/>
                    <a:lstStyle/>
                    <a:p>
                      <a:r>
                        <a:rPr lang="nl-NL" sz="1600" b="0" i="0">
                          <a:solidFill>
                            <a:srgbClr val="25237A"/>
                          </a:solidFill>
                          <a:latin typeface="Arial" panose="020B0604020202020204" pitchFamily="34" charset="0"/>
                          <a:cs typeface="Arial" panose="020B0604020202020204" pitchFamily="34" charset="0"/>
                        </a:rPr>
                        <a:t>Terugkoppeling &amp; nieuwe info</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10 minuten</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Plenair</a:t>
                      </a:r>
                    </a:p>
                  </a:txBody>
                  <a:tcPr anchor="ctr"/>
                </a:tc>
                <a:extLst>
                  <a:ext uri="{0D108BD9-81ED-4DB2-BD59-A6C34878D82A}">
                    <a16:rowId xmlns:a16="http://schemas.microsoft.com/office/drawing/2014/main" val="1203388176"/>
                  </a:ext>
                </a:extLst>
              </a:tr>
              <a:tr h="432515">
                <a:tc>
                  <a:txBody>
                    <a:bodyPr/>
                    <a:lstStyle/>
                    <a:p>
                      <a:r>
                        <a:rPr lang="nl-NL" sz="1600" b="0" i="0">
                          <a:solidFill>
                            <a:srgbClr val="25237A"/>
                          </a:solidFill>
                          <a:latin typeface="Arial" panose="020B0604020202020204" pitchFamily="34" charset="0"/>
                          <a:cs typeface="Arial" panose="020B0604020202020204" pitchFamily="34" charset="0"/>
                        </a:rPr>
                        <a:t>Oefenronde 2</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10 minuten</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In groepjes</a:t>
                      </a:r>
                    </a:p>
                  </a:txBody>
                  <a:tcPr anchor="ctr"/>
                </a:tc>
                <a:extLst>
                  <a:ext uri="{0D108BD9-81ED-4DB2-BD59-A6C34878D82A}">
                    <a16:rowId xmlns:a16="http://schemas.microsoft.com/office/drawing/2014/main" val="31024870"/>
                  </a:ext>
                </a:extLst>
              </a:tr>
              <a:tr h="432515">
                <a:tc>
                  <a:txBody>
                    <a:bodyPr/>
                    <a:lstStyle/>
                    <a:p>
                      <a:r>
                        <a:rPr lang="nl-NL" sz="1600" b="0" i="0" dirty="0">
                          <a:solidFill>
                            <a:srgbClr val="25237A"/>
                          </a:solidFill>
                          <a:latin typeface="Arial" panose="020B0604020202020204" pitchFamily="34" charset="0"/>
                          <a:cs typeface="Arial" panose="020B0604020202020204" pitchFamily="34" charset="0"/>
                        </a:rPr>
                        <a:t>Terugkoppeling teams</a:t>
                      </a:r>
                    </a:p>
                  </a:txBody>
                  <a:tcPr anchor="ctr"/>
                </a:tc>
                <a:tc>
                  <a:txBody>
                    <a:bodyPr/>
                    <a:lstStyle/>
                    <a:p>
                      <a:r>
                        <a:rPr lang="nl-NL" sz="1600" b="0" i="0">
                          <a:solidFill>
                            <a:srgbClr val="25237A"/>
                          </a:solidFill>
                          <a:latin typeface="Arial" panose="020B0604020202020204" pitchFamily="34" charset="0"/>
                          <a:cs typeface="Arial" panose="020B0604020202020204" pitchFamily="34" charset="0"/>
                        </a:rPr>
                        <a:t>15 minuten</a:t>
                      </a:r>
                    </a:p>
                  </a:txBody>
                  <a:tcPr anchor="ctr"/>
                </a:tc>
                <a:tc>
                  <a:txBody>
                    <a:bodyPr/>
                    <a:lstStyle/>
                    <a:p>
                      <a:r>
                        <a:rPr lang="nl-NL" sz="1600" b="0" i="0" dirty="0">
                          <a:solidFill>
                            <a:srgbClr val="25237A"/>
                          </a:solidFill>
                          <a:latin typeface="Arial" panose="020B0604020202020204" pitchFamily="34" charset="0"/>
                          <a:cs typeface="Arial" panose="020B0604020202020204" pitchFamily="34" charset="0"/>
                        </a:rPr>
                        <a:t>Plenair</a:t>
                      </a:r>
                    </a:p>
                  </a:txBody>
                  <a:tcPr anchor="ctr"/>
                </a:tc>
                <a:extLst>
                  <a:ext uri="{0D108BD9-81ED-4DB2-BD59-A6C34878D82A}">
                    <a16:rowId xmlns:a16="http://schemas.microsoft.com/office/drawing/2014/main" val="3093859061"/>
                  </a:ext>
                </a:extLst>
              </a:tr>
            </a:tbl>
          </a:graphicData>
        </a:graphic>
      </p:graphicFrame>
    </p:spTree>
    <p:extLst>
      <p:ext uri="{BB962C8B-B14F-4D97-AF65-F5344CB8AC3E}">
        <p14:creationId xmlns:p14="http://schemas.microsoft.com/office/powerpoint/2010/main" val="3280651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Tijdelijke aanduiding voor afbeelding 6">
            <a:extLst>
              <a:ext uri="{FF2B5EF4-FFF2-40B4-BE49-F238E27FC236}">
                <a16:creationId xmlns:a16="http://schemas.microsoft.com/office/drawing/2014/main" id="{A77DBBB9-EFA9-3A2D-6282-6A9DE7271580}"/>
              </a:ext>
            </a:extLst>
          </p:cNvPr>
          <p:cNvPicPr>
            <a:picLocks noGrp="1" noChangeAspect="1"/>
          </p:cNvPicPr>
          <p:nvPr>
            <p:ph type="pic" idx="1"/>
          </p:nvPr>
        </p:nvPicPr>
        <p:blipFill>
          <a:blip r:embed="rId3" cstate="email">
            <a:extLst>
              <a:ext uri="{28A0092B-C50C-407E-A947-70E740481C1C}">
                <a14:useLocalDpi xmlns:a14="http://schemas.microsoft.com/office/drawing/2010/main"/>
              </a:ext>
            </a:extLst>
          </a:blip>
          <a:srcRect/>
          <a:stretch>
            <a:fillRect/>
          </a:stretch>
        </p:blipFill>
        <p:spPr>
          <a:xfrm>
            <a:off x="0" y="0"/>
            <a:ext cx="4453301" cy="6858000"/>
          </a:xfrm>
        </p:spPr>
      </p:pic>
      <p:sp>
        <p:nvSpPr>
          <p:cNvPr id="3" name="Titel 2">
            <a:extLst>
              <a:ext uri="{FF2B5EF4-FFF2-40B4-BE49-F238E27FC236}">
                <a16:creationId xmlns:a16="http://schemas.microsoft.com/office/drawing/2014/main" id="{5CF311C3-55E1-22FA-28BF-36CB4DB8347B}"/>
              </a:ext>
            </a:extLst>
          </p:cNvPr>
          <p:cNvSpPr txBox="1">
            <a:spLocks/>
          </p:cNvSpPr>
          <p:nvPr/>
        </p:nvSpPr>
        <p:spPr>
          <a:xfrm>
            <a:off x="4783515"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b="1" dirty="0">
                <a:solidFill>
                  <a:srgbClr val="25237A"/>
                </a:solidFill>
                <a:latin typeface="Arial" panose="020B0604020202020204" pitchFamily="34" charset="0"/>
                <a:cs typeface="Arial" panose="020B0604020202020204" pitchFamily="34" charset="0"/>
              </a:rPr>
              <a:t>Waarom de BOB-structuur?</a:t>
            </a:r>
          </a:p>
        </p:txBody>
      </p:sp>
      <p:sp>
        <p:nvSpPr>
          <p:cNvPr id="4" name="Tijdelijke aanduiding voor tekst 1">
            <a:extLst>
              <a:ext uri="{FF2B5EF4-FFF2-40B4-BE49-F238E27FC236}">
                <a16:creationId xmlns:a16="http://schemas.microsoft.com/office/drawing/2014/main" id="{B54464D3-F34A-92A7-F4CE-4C6DF1CB6CE1}"/>
              </a:ext>
            </a:extLst>
          </p:cNvPr>
          <p:cNvSpPr txBox="1">
            <a:spLocks/>
          </p:cNvSpPr>
          <p:nvPr/>
        </p:nvSpPr>
        <p:spPr>
          <a:xfrm>
            <a:off x="4593082" y="1643437"/>
            <a:ext cx="7268705"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9000"/>
            </a:pPr>
            <a:r>
              <a:rPr lang="nl-NL" dirty="0">
                <a:solidFill>
                  <a:srgbClr val="25237A"/>
                </a:solidFill>
                <a:latin typeface="Arial" panose="020B0604020202020204" pitchFamily="34" charset="0"/>
                <a:cs typeface="Arial" panose="020B0604020202020204" pitchFamily="34" charset="0"/>
              </a:rPr>
              <a:t>BOB-structuur is gouden standaard voor crisisteams</a:t>
            </a:r>
          </a:p>
          <a:p>
            <a:pPr>
              <a:lnSpc>
                <a:spcPct val="100000"/>
              </a:lnSpc>
              <a:buSzPct val="79000"/>
            </a:pPr>
            <a:r>
              <a:rPr lang="nl-NL" dirty="0">
                <a:solidFill>
                  <a:srgbClr val="25237A"/>
                </a:solidFill>
                <a:latin typeface="Arial" panose="020B0604020202020204" pitchFamily="34" charset="0"/>
                <a:cs typeface="Arial" panose="020B0604020202020204" pitchFamily="34" charset="0"/>
              </a:rPr>
              <a:t>Breed inzetbaar voor zowel </a:t>
            </a:r>
            <a:r>
              <a:rPr lang="nl-NL" dirty="0" err="1">
                <a:solidFill>
                  <a:srgbClr val="25237A"/>
                </a:solidFill>
                <a:latin typeface="Arial" panose="020B0604020202020204" pitchFamily="34" charset="0"/>
                <a:cs typeface="Arial" panose="020B0604020202020204" pitchFamily="34" charset="0"/>
              </a:rPr>
              <a:t>IBP’er</a:t>
            </a:r>
            <a:r>
              <a:rPr lang="nl-NL" dirty="0">
                <a:solidFill>
                  <a:srgbClr val="25237A"/>
                </a:solidFill>
                <a:latin typeface="Arial" panose="020B0604020202020204" pitchFamily="34" charset="0"/>
                <a:cs typeface="Arial" panose="020B0604020202020204" pitchFamily="34" charset="0"/>
              </a:rPr>
              <a:t> als bestuurder</a:t>
            </a:r>
          </a:p>
          <a:p>
            <a:pPr>
              <a:lnSpc>
                <a:spcPct val="100000"/>
              </a:lnSpc>
              <a:buSzPct val="79000"/>
            </a:pPr>
            <a:r>
              <a:rPr lang="nl-NL" dirty="0">
                <a:solidFill>
                  <a:srgbClr val="25237A"/>
                </a:solidFill>
                <a:latin typeface="Arial" panose="020B0604020202020204" pitchFamily="34" charset="0"/>
                <a:cs typeface="Arial" panose="020B0604020202020204" pitchFamily="34" charset="0"/>
              </a:rPr>
              <a:t>Goed in te zetten in eigen manier van werken</a:t>
            </a:r>
          </a:p>
          <a:p>
            <a:pPr>
              <a:lnSpc>
                <a:spcPct val="100000"/>
              </a:lnSpc>
              <a:buSzPct val="79000"/>
            </a:pPr>
            <a:r>
              <a:rPr lang="nl-NL" dirty="0">
                <a:solidFill>
                  <a:srgbClr val="25237A"/>
                </a:solidFill>
                <a:latin typeface="Arial" panose="020B0604020202020204" pitchFamily="34" charset="0"/>
                <a:cs typeface="Arial" panose="020B0604020202020204" pitchFamily="34" charset="0"/>
              </a:rPr>
              <a:t>Soepele vergadering geeft solide basis voor crisismanagement</a:t>
            </a:r>
          </a:p>
          <a:p>
            <a:pPr>
              <a:lnSpc>
                <a:spcPct val="100000"/>
              </a:lnSpc>
              <a:buSzPct val="79000"/>
            </a:pPr>
            <a:endParaRPr lang="nl-NL" dirty="0">
              <a:solidFill>
                <a:srgbClr val="25237A"/>
              </a:solidFill>
            </a:endParaRPr>
          </a:p>
          <a:p>
            <a:pPr>
              <a:lnSpc>
                <a:spcPct val="100000"/>
              </a:lnSpc>
              <a:buSzPct val="79000"/>
            </a:pPr>
            <a:endParaRPr lang="nl-NL" dirty="0">
              <a:solidFill>
                <a:srgbClr val="25237A"/>
              </a:solidFill>
            </a:endParaRPr>
          </a:p>
        </p:txBody>
      </p:sp>
    </p:spTree>
    <p:extLst>
      <p:ext uri="{BB962C8B-B14F-4D97-AF65-F5344CB8AC3E}">
        <p14:creationId xmlns:p14="http://schemas.microsoft.com/office/powerpoint/2010/main" val="1784661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29AC677-A9A6-E039-0844-A162C95188FB}"/>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chemeClr val="bg1"/>
                </a:solidFill>
                <a:latin typeface="Arial" panose="020B0604020202020204" pitchFamily="34" charset="0"/>
                <a:cs typeface="Arial" panose="020B0604020202020204" pitchFamily="34" charset="0"/>
              </a:rPr>
              <a:t>Wat is de BOB-structuur?</a:t>
            </a:r>
            <a:endParaRPr lang="nl-NL" b="1" dirty="0">
              <a:solidFill>
                <a:schemeClr val="bg1"/>
              </a:solidFill>
              <a:latin typeface="Arial" panose="020B0604020202020204" pitchFamily="34" charset="0"/>
              <a:cs typeface="Arial" panose="020B0604020202020204" pitchFamily="34" charset="0"/>
            </a:endParaRPr>
          </a:p>
        </p:txBody>
      </p:sp>
      <p:sp>
        <p:nvSpPr>
          <p:cNvPr id="4" name="Tijdelijke aanduiding voor tekst 1">
            <a:extLst>
              <a:ext uri="{FF2B5EF4-FFF2-40B4-BE49-F238E27FC236}">
                <a16:creationId xmlns:a16="http://schemas.microsoft.com/office/drawing/2014/main" id="{3BCBC369-50D7-4758-AE69-7526A057944F}"/>
              </a:ext>
            </a:extLst>
          </p:cNvPr>
          <p:cNvSpPr txBox="1">
            <a:spLocks/>
          </p:cNvSpPr>
          <p:nvPr/>
        </p:nvSpPr>
        <p:spPr>
          <a:xfrm>
            <a:off x="139780" y="1643437"/>
            <a:ext cx="6511743"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9000"/>
            </a:pPr>
            <a:r>
              <a:rPr lang="nl-NL" dirty="0">
                <a:solidFill>
                  <a:schemeClr val="bg1"/>
                </a:solidFill>
                <a:latin typeface="Arial" panose="020B0604020202020204" pitchFamily="34" charset="0"/>
                <a:cs typeface="Arial" panose="020B0604020202020204" pitchFamily="34" charset="0"/>
              </a:rPr>
              <a:t>BOB is een afkorting, het staat voor Beeldvorming, Oordeelsvorming en Besluitvorming</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BOB-structuur is een overlegmodel voor crisisteams</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Iedere vergadering doorloop je in ieder geval deze drie fases</a:t>
            </a:r>
          </a:p>
        </p:txBody>
      </p:sp>
    </p:spTree>
    <p:extLst>
      <p:ext uri="{BB962C8B-B14F-4D97-AF65-F5344CB8AC3E}">
        <p14:creationId xmlns:p14="http://schemas.microsoft.com/office/powerpoint/2010/main" val="600972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CAF6A8A2-3D26-FB15-A605-D9064D1E1225}"/>
              </a:ext>
            </a:extLst>
          </p:cNvPr>
          <p:cNvPicPr>
            <a:picLocks noChangeAspect="1"/>
          </p:cNvPicPr>
          <p:nvPr/>
        </p:nvPicPr>
        <p:blipFill>
          <a:blip r:embed="rId3"/>
          <a:srcRect l="28346" r="28346"/>
          <a:stretch/>
        </p:blipFill>
        <p:spPr>
          <a:xfrm>
            <a:off x="7738698" y="0"/>
            <a:ext cx="4453302" cy="6858000"/>
          </a:xfrm>
          <a:prstGeom prst="rect">
            <a:avLst/>
          </a:prstGeom>
        </p:spPr>
      </p:pic>
      <p:sp>
        <p:nvSpPr>
          <p:cNvPr id="5" name="Titel 2">
            <a:extLst>
              <a:ext uri="{FF2B5EF4-FFF2-40B4-BE49-F238E27FC236}">
                <a16:creationId xmlns:a16="http://schemas.microsoft.com/office/drawing/2014/main" id="{28C86BE3-9B6C-03AE-02E8-CEFADF900AEE}"/>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rgbClr val="25237A"/>
                </a:solidFill>
                <a:latin typeface="Arial" panose="020B0604020202020204" pitchFamily="34" charset="0"/>
                <a:cs typeface="Arial" panose="020B0604020202020204" pitchFamily="34" charset="0"/>
              </a:rPr>
              <a:t>Beeldvorming</a:t>
            </a:r>
            <a:endParaRPr lang="nl-NL" b="1" dirty="0">
              <a:solidFill>
                <a:srgbClr val="25237A"/>
              </a:solidFill>
              <a:latin typeface="Arial" panose="020B0604020202020204" pitchFamily="34" charset="0"/>
              <a:cs typeface="Arial" panose="020B0604020202020204" pitchFamily="34" charset="0"/>
            </a:endParaRPr>
          </a:p>
        </p:txBody>
      </p:sp>
      <p:sp>
        <p:nvSpPr>
          <p:cNvPr id="6" name="Tijdelijke aanduiding voor tekst 1">
            <a:extLst>
              <a:ext uri="{FF2B5EF4-FFF2-40B4-BE49-F238E27FC236}">
                <a16:creationId xmlns:a16="http://schemas.microsoft.com/office/drawing/2014/main" id="{6B699E99-58A5-8480-94AE-44D8621D6247}"/>
              </a:ext>
            </a:extLst>
          </p:cNvPr>
          <p:cNvSpPr txBox="1">
            <a:spLocks/>
          </p:cNvSpPr>
          <p:nvPr/>
        </p:nvSpPr>
        <p:spPr>
          <a:xfrm>
            <a:off x="139780" y="1643437"/>
            <a:ext cx="11345700"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Beeldvorming: gericht op feitelijke informatie, </a:t>
            </a:r>
            <a:br>
              <a:rPr lang="nl-NL" dirty="0">
                <a:solidFill>
                  <a:srgbClr val="25237A"/>
                </a:solidFill>
                <a:latin typeface="Arial" panose="020B0604020202020204" pitchFamily="34" charset="0"/>
                <a:cs typeface="Arial" panose="020B0604020202020204" pitchFamily="34" charset="0"/>
              </a:rPr>
            </a:br>
            <a:r>
              <a:rPr lang="nl-NL" dirty="0">
                <a:solidFill>
                  <a:srgbClr val="25237A"/>
                </a:solidFill>
                <a:latin typeface="Arial" panose="020B0604020202020204" pitchFamily="34" charset="0"/>
                <a:cs typeface="Arial" panose="020B0604020202020204" pitchFamily="34" charset="0"/>
              </a:rPr>
              <a:t>niet op mening of eigen inschatting</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Wat weten we (informatie delen)</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Weten we zeker dat dit klopt (informatie controleren)</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Welke informatie mist nog (gaten in informatiepositie)</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Zitten de juiste mensen aan tafel</a:t>
            </a:r>
          </a:p>
          <a:p>
            <a:pPr>
              <a:lnSpc>
                <a:spcPct val="100000"/>
              </a:lnSpc>
              <a:spcBef>
                <a:spcPts val="800"/>
              </a:spcBef>
              <a:buSzPct val="75000"/>
            </a:pPr>
            <a:r>
              <a:rPr lang="nl-NL" dirty="0">
                <a:solidFill>
                  <a:srgbClr val="25237A"/>
                </a:solidFill>
                <a:latin typeface="Arial" panose="020B0604020202020204" pitchFamily="34" charset="0"/>
                <a:cs typeface="Arial" panose="020B0604020202020204" pitchFamily="34" charset="0"/>
              </a:rPr>
              <a:t>Tot slot: informatie sorteren in thema’s </a:t>
            </a:r>
          </a:p>
        </p:txBody>
      </p:sp>
    </p:spTree>
    <p:extLst>
      <p:ext uri="{BB962C8B-B14F-4D97-AF65-F5344CB8AC3E}">
        <p14:creationId xmlns:p14="http://schemas.microsoft.com/office/powerpoint/2010/main" val="2272940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1">
            <a:extLst>
              <a:ext uri="{FF2B5EF4-FFF2-40B4-BE49-F238E27FC236}">
                <a16:creationId xmlns:a16="http://schemas.microsoft.com/office/drawing/2014/main" id="{B632AF2F-6CDA-A53A-A5B3-741C2E25575B}"/>
              </a:ext>
            </a:extLst>
          </p:cNvPr>
          <p:cNvSpPr txBox="1">
            <a:spLocks/>
          </p:cNvSpPr>
          <p:nvPr/>
        </p:nvSpPr>
        <p:spPr>
          <a:xfrm>
            <a:off x="5404243" y="1643437"/>
            <a:ext cx="6787758" cy="3842963"/>
          </a:xfrm>
          <a:prstGeom prst="rect">
            <a:avLst/>
          </a:prstGeom>
          <a:noFill/>
          <a:ln>
            <a:noFill/>
          </a:ln>
        </p:spPr>
        <p:txBody>
          <a:bodyPr spcFirstLastPara="1" vert="horz" wrap="square" lIns="91425" tIns="45700" rIns="91425" bIns="45700" rtlCol="0" anchor="t" anchorCtr="0">
            <a:no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9000"/>
            </a:pPr>
            <a:r>
              <a:rPr lang="nl-NL" dirty="0">
                <a:solidFill>
                  <a:schemeClr val="bg1"/>
                </a:solidFill>
                <a:latin typeface="Arial" panose="020B0604020202020204" pitchFamily="34" charset="0"/>
                <a:cs typeface="Arial" panose="020B0604020202020204" pitchFamily="34" charset="0"/>
              </a:rPr>
              <a:t>Oordeelsvorming: beoordelen van informatie,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ruimte voor mening en eigen inschatting</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Wat proberen we te bereiken (doelstelling)</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Wat verwachten we op basis van deze informatie (scenariovorming)</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Waar maken we ons zorgen over</a:t>
            </a:r>
          </a:p>
          <a:p>
            <a:pPr>
              <a:lnSpc>
                <a:spcPct val="100000"/>
              </a:lnSpc>
              <a:buSzPct val="79000"/>
            </a:pPr>
            <a:r>
              <a:rPr lang="nl-NL" dirty="0">
                <a:solidFill>
                  <a:schemeClr val="bg1"/>
                </a:solidFill>
                <a:latin typeface="Arial" panose="020B0604020202020204" pitchFamily="34" charset="0"/>
                <a:cs typeface="Arial" panose="020B0604020202020204" pitchFamily="34" charset="0"/>
              </a:rPr>
              <a:t>Oordeelsvorming en besluitvorming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gebeurt direct na elkaar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per thema </a:t>
            </a:r>
          </a:p>
          <a:p>
            <a:pPr>
              <a:lnSpc>
                <a:spcPct val="100000"/>
              </a:lnSpc>
              <a:buSzPct val="79000"/>
            </a:pPr>
            <a:endParaRPr lang="nl-NL" dirty="0">
              <a:solidFill>
                <a:srgbClr val="25237A"/>
              </a:solidFill>
              <a:latin typeface="Arial" panose="020B0604020202020204" pitchFamily="34" charset="0"/>
              <a:cs typeface="Arial" panose="020B0604020202020204" pitchFamily="34" charset="0"/>
            </a:endParaRPr>
          </a:p>
        </p:txBody>
      </p:sp>
      <p:sp>
        <p:nvSpPr>
          <p:cNvPr id="4" name="Titel 2">
            <a:extLst>
              <a:ext uri="{FF2B5EF4-FFF2-40B4-BE49-F238E27FC236}">
                <a16:creationId xmlns:a16="http://schemas.microsoft.com/office/drawing/2014/main" id="{EACEEF77-DFC0-5547-5973-24274A6197AD}"/>
              </a:ext>
            </a:extLst>
          </p:cNvPr>
          <p:cNvSpPr txBox="1">
            <a:spLocks/>
          </p:cNvSpPr>
          <p:nvPr/>
        </p:nvSpPr>
        <p:spPr>
          <a:xfrm>
            <a:off x="5594675"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chemeClr val="bg1"/>
                </a:solidFill>
                <a:latin typeface="Arial" panose="020B0604020202020204" pitchFamily="34" charset="0"/>
                <a:cs typeface="Arial" panose="020B0604020202020204" pitchFamily="34" charset="0"/>
              </a:rPr>
              <a:t>Oordeelsvorming</a:t>
            </a:r>
            <a:endParaRPr lang="nl-NL" b="1" dirty="0">
              <a:solidFill>
                <a:schemeClr val="bg1"/>
              </a:solidFill>
              <a:latin typeface="Arial" panose="020B0604020202020204" pitchFamily="34" charset="0"/>
              <a:cs typeface="Arial" panose="020B0604020202020204" pitchFamily="34" charset="0"/>
            </a:endParaRPr>
          </a:p>
        </p:txBody>
      </p:sp>
      <p:pic>
        <p:nvPicPr>
          <p:cNvPr id="5" name="Afbeelding 4">
            <a:extLst>
              <a:ext uri="{FF2B5EF4-FFF2-40B4-BE49-F238E27FC236}">
                <a16:creationId xmlns:a16="http://schemas.microsoft.com/office/drawing/2014/main" id="{DFE8D0A0-3F65-7349-79B1-27D262AD5CF7}"/>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p:blipFill>
        <p:spPr>
          <a:xfrm>
            <a:off x="-1" y="0"/>
            <a:ext cx="5230572" cy="6872749"/>
          </a:xfrm>
          <a:prstGeom prst="rect">
            <a:avLst/>
          </a:prstGeom>
        </p:spPr>
      </p:pic>
    </p:spTree>
    <p:extLst>
      <p:ext uri="{BB962C8B-B14F-4D97-AF65-F5344CB8AC3E}">
        <p14:creationId xmlns:p14="http://schemas.microsoft.com/office/powerpoint/2010/main" val="3923897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C9AC5FDB-DD4D-1F7B-F431-F616E0BA26F1}"/>
              </a:ext>
            </a:extLst>
          </p:cNvPr>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a:ext>
            </a:extLst>
          </a:blip>
          <a:srcRect/>
          <a:stretch/>
        </p:blipFill>
        <p:spPr>
          <a:xfrm>
            <a:off x="6961427" y="0"/>
            <a:ext cx="5230572" cy="6872749"/>
          </a:xfrm>
          <a:prstGeom prst="rect">
            <a:avLst/>
          </a:prstGeom>
        </p:spPr>
      </p:pic>
      <p:sp>
        <p:nvSpPr>
          <p:cNvPr id="4" name="Titel 2">
            <a:extLst>
              <a:ext uri="{FF2B5EF4-FFF2-40B4-BE49-F238E27FC236}">
                <a16:creationId xmlns:a16="http://schemas.microsoft.com/office/drawing/2014/main" id="{30F17C16-7827-5F35-B641-DDE78EE86DEC}"/>
              </a:ext>
            </a:extLst>
          </p:cNvPr>
          <p:cNvSpPr txBox="1">
            <a:spLocks/>
          </p:cNvSpPr>
          <p:nvPr/>
        </p:nvSpPr>
        <p:spPr>
          <a:xfrm>
            <a:off x="330213" y="908050"/>
            <a:ext cx="7268705"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sz="4400" b="1" dirty="0">
                <a:solidFill>
                  <a:srgbClr val="25237A"/>
                </a:solidFill>
                <a:latin typeface="Arial" panose="020B0604020202020204" pitchFamily="34" charset="0"/>
                <a:cs typeface="Arial" panose="020B0604020202020204" pitchFamily="34" charset="0"/>
              </a:rPr>
              <a:t>Besluitvorming</a:t>
            </a:r>
            <a:endParaRPr lang="nl-NL" b="1" dirty="0">
              <a:solidFill>
                <a:srgbClr val="25237A"/>
              </a:solidFill>
              <a:latin typeface="Arial" panose="020B0604020202020204" pitchFamily="34" charset="0"/>
              <a:cs typeface="Arial" panose="020B0604020202020204" pitchFamily="34" charset="0"/>
            </a:endParaRPr>
          </a:p>
        </p:txBody>
      </p:sp>
      <p:sp>
        <p:nvSpPr>
          <p:cNvPr id="5" name="Tijdelijke aanduiding voor tekst 1">
            <a:extLst>
              <a:ext uri="{FF2B5EF4-FFF2-40B4-BE49-F238E27FC236}">
                <a16:creationId xmlns:a16="http://schemas.microsoft.com/office/drawing/2014/main" id="{F337AE0B-3A52-5DBC-40DA-6CA7E7E80631}"/>
              </a:ext>
            </a:extLst>
          </p:cNvPr>
          <p:cNvSpPr txBox="1">
            <a:spLocks/>
          </p:cNvSpPr>
          <p:nvPr/>
        </p:nvSpPr>
        <p:spPr>
          <a:xfrm>
            <a:off x="139780" y="1643437"/>
            <a:ext cx="7268705"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5000"/>
            </a:pPr>
            <a:r>
              <a:rPr lang="nl-NL" dirty="0">
                <a:solidFill>
                  <a:srgbClr val="25237A"/>
                </a:solidFill>
                <a:latin typeface="Arial" panose="020B0604020202020204" pitchFamily="34" charset="0"/>
                <a:cs typeface="Arial" panose="020B0604020202020204" pitchFamily="34" charset="0"/>
              </a:rPr>
              <a:t>Besluitvorming: besluiten nemen, verantwoordelijk-</a:t>
            </a:r>
            <a:br>
              <a:rPr lang="nl-NL" dirty="0">
                <a:solidFill>
                  <a:srgbClr val="25237A"/>
                </a:solidFill>
                <a:latin typeface="Arial" panose="020B0604020202020204" pitchFamily="34" charset="0"/>
                <a:cs typeface="Arial" panose="020B0604020202020204" pitchFamily="34" charset="0"/>
              </a:rPr>
            </a:br>
            <a:r>
              <a:rPr lang="nl-NL" dirty="0">
                <a:solidFill>
                  <a:srgbClr val="25237A"/>
                </a:solidFill>
                <a:latin typeface="Arial" panose="020B0604020202020204" pitchFamily="34" charset="0"/>
                <a:cs typeface="Arial" panose="020B0604020202020204" pitchFamily="34" charset="0"/>
              </a:rPr>
              <a:t>heden beleggen, vervolgafspraken maken</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Wat besluiten we </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Wat gaan we doen</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Wie is waarvoor verantwoordelijk (rollen)</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Weet iedereen welke besluiten er zijn genomen</a:t>
            </a:r>
          </a:p>
          <a:p>
            <a:pPr>
              <a:lnSpc>
                <a:spcPct val="100000"/>
              </a:lnSpc>
              <a:buSzPct val="75000"/>
            </a:pPr>
            <a:r>
              <a:rPr lang="nl-NL" dirty="0">
                <a:solidFill>
                  <a:srgbClr val="25237A"/>
                </a:solidFill>
                <a:latin typeface="Arial" panose="020B0604020202020204" pitchFamily="34" charset="0"/>
                <a:cs typeface="Arial" panose="020B0604020202020204" pitchFamily="34" charset="0"/>
              </a:rPr>
              <a:t>Tot slot: wanneer komen we opnieuw bijeen, </a:t>
            </a:r>
            <a:br>
              <a:rPr lang="nl-NL" dirty="0">
                <a:solidFill>
                  <a:srgbClr val="25237A"/>
                </a:solidFill>
                <a:latin typeface="Arial" panose="020B0604020202020204" pitchFamily="34" charset="0"/>
                <a:cs typeface="Arial" panose="020B0604020202020204" pitchFamily="34" charset="0"/>
              </a:rPr>
            </a:br>
            <a:r>
              <a:rPr lang="nl-NL" dirty="0">
                <a:solidFill>
                  <a:srgbClr val="25237A"/>
                </a:solidFill>
                <a:latin typeface="Arial" panose="020B0604020202020204" pitchFamily="34" charset="0"/>
                <a:cs typeface="Arial" panose="020B0604020202020204" pitchFamily="34" charset="0"/>
              </a:rPr>
              <a:t>welke acties zijn dan afgerond</a:t>
            </a:r>
          </a:p>
        </p:txBody>
      </p:sp>
    </p:spTree>
    <p:extLst>
      <p:ext uri="{BB962C8B-B14F-4D97-AF65-F5344CB8AC3E}">
        <p14:creationId xmlns:p14="http://schemas.microsoft.com/office/powerpoint/2010/main" val="782818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04707883-AFE8-501F-3C69-86B021D724A6}"/>
              </a:ext>
            </a:extLst>
          </p:cNvPr>
          <p:cNvSpPr txBox="1">
            <a:spLocks/>
          </p:cNvSpPr>
          <p:nvPr/>
        </p:nvSpPr>
        <p:spPr>
          <a:xfrm>
            <a:off x="330213" y="908050"/>
            <a:ext cx="11345700" cy="576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baseline="0">
                <a:solidFill>
                  <a:schemeClr val="accent2">
                    <a:lumMod val="75000"/>
                  </a:schemeClr>
                </a:solidFill>
                <a:latin typeface="Sansa SmCon Pro Bd" panose="02000000000000000000" pitchFamily="2" charset="0"/>
                <a:ea typeface="+mj-ea"/>
                <a:cs typeface="+mj-cs"/>
              </a:defRPr>
            </a:lvl1pPr>
          </a:lstStyle>
          <a:p>
            <a:r>
              <a:rPr lang="nl-NL" b="1" dirty="0">
                <a:solidFill>
                  <a:schemeClr val="bg1"/>
                </a:solidFill>
                <a:latin typeface="Arial" panose="020B0604020202020204" pitchFamily="34" charset="0"/>
                <a:cs typeface="Arial" panose="020B0604020202020204" pitchFamily="34" charset="0"/>
              </a:rPr>
              <a:t>Spelregels</a:t>
            </a:r>
          </a:p>
        </p:txBody>
      </p:sp>
      <p:sp>
        <p:nvSpPr>
          <p:cNvPr id="4" name="Tijdelijke aanduiding voor tekst 1">
            <a:extLst>
              <a:ext uri="{FF2B5EF4-FFF2-40B4-BE49-F238E27FC236}">
                <a16:creationId xmlns:a16="http://schemas.microsoft.com/office/drawing/2014/main" id="{2620E84D-F4E8-AB56-9ACA-D7EACC17100E}"/>
              </a:ext>
            </a:extLst>
          </p:cNvPr>
          <p:cNvSpPr txBox="1">
            <a:spLocks/>
          </p:cNvSpPr>
          <p:nvPr/>
        </p:nvSpPr>
        <p:spPr>
          <a:xfrm>
            <a:off x="139779" y="1643437"/>
            <a:ext cx="11536133" cy="3842963"/>
          </a:xfrm>
          <a:prstGeom prst="rect">
            <a:avLst/>
          </a:prstGeom>
          <a:noFill/>
          <a:ln>
            <a:noFill/>
          </a:ln>
        </p:spPr>
        <p:txBody>
          <a:bodyPr spcFirstLastPara="1" vert="horz" wrap="square" lIns="91425" tIns="45700" rIns="91425" bIns="45700" rtlCol="0" anchor="t" anchorCtr="0">
            <a:normAutofit/>
          </a:bodyPr>
          <a:lstStyle>
            <a:lvl1pPr marL="457200" lvl="0" indent="-317500" algn="l" defTabSz="914400" rtl="0" eaLnBrk="1" latinLnBrk="0" hangingPunct="1">
              <a:lnSpc>
                <a:spcPct val="90000"/>
              </a:lnSpc>
              <a:spcBef>
                <a:spcPts val="1000"/>
              </a:spcBef>
              <a:spcAft>
                <a:spcPts val="0"/>
              </a:spcAft>
              <a:buClr>
                <a:srgbClr val="007AC3"/>
              </a:buClr>
              <a:buSzPts val="1400"/>
              <a:buFont typeface="Merriweather Sans"/>
              <a:buChar char="►"/>
              <a:defRPr sz="2000" b="0" i="0" kern="1200" baseline="0">
                <a:solidFill>
                  <a:srgbClr val="172474"/>
                </a:solidFill>
                <a:latin typeface="Sansa SmCon Pro Nor" panose="02000000000000000000" pitchFamily="2" charset="0"/>
                <a:ea typeface="Arial"/>
                <a:cs typeface="Arial"/>
                <a:sym typeface="Arial"/>
              </a:defRPr>
            </a:lvl1pPr>
            <a:lvl2pPr marL="914400" lvl="1" indent="-317500" algn="l" defTabSz="914400" rtl="0" eaLnBrk="1" latinLnBrk="0" hangingPunct="1">
              <a:lnSpc>
                <a:spcPct val="90000"/>
              </a:lnSpc>
              <a:spcBef>
                <a:spcPts val="500"/>
              </a:spcBef>
              <a:spcAft>
                <a:spcPts val="0"/>
              </a:spcAft>
              <a:buClr>
                <a:srgbClr val="007AC3"/>
              </a:buClr>
              <a:buSzPts val="1400"/>
              <a:buFont typeface="Merriweather Sans"/>
              <a:buChar char="►"/>
              <a:defRPr sz="2400" b="0" i="0" kern="1200" baseline="0">
                <a:solidFill>
                  <a:srgbClr val="172474"/>
                </a:solidFill>
                <a:latin typeface="Arial"/>
                <a:ea typeface="Arial"/>
                <a:cs typeface="Arial"/>
                <a:sym typeface="Arial"/>
              </a:defRPr>
            </a:lvl2pPr>
            <a:lvl3pPr marL="1371600" lvl="2" indent="-317500" algn="l" defTabSz="914400" rtl="0" eaLnBrk="1" latinLnBrk="0" hangingPunct="1">
              <a:lnSpc>
                <a:spcPct val="90000"/>
              </a:lnSpc>
              <a:spcBef>
                <a:spcPts val="500"/>
              </a:spcBef>
              <a:spcAft>
                <a:spcPts val="0"/>
              </a:spcAft>
              <a:buSzPts val="1400"/>
              <a:buFont typeface="Arial"/>
              <a:buChar char="-"/>
              <a:defRPr sz="2000" kern="1200" baseline="0">
                <a:solidFill>
                  <a:schemeClr val="accent2">
                    <a:lumMod val="75000"/>
                  </a:schemeClr>
                </a:solidFill>
                <a:latin typeface="Sansa SmCon Pro Nor" panose="02000000000000000000" pitchFamily="2" charset="0"/>
                <a:ea typeface="+mn-ea"/>
                <a:cs typeface="+mn-cs"/>
              </a:defRPr>
            </a:lvl3pPr>
            <a:lvl4pPr marL="1828800" lvl="3"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4pPr>
            <a:lvl5pPr marL="2286000" lvl="4" indent="-317500" algn="l" defTabSz="914400" rtl="0" eaLnBrk="1" latinLnBrk="0" hangingPunct="1">
              <a:lnSpc>
                <a:spcPct val="90000"/>
              </a:lnSpc>
              <a:spcBef>
                <a:spcPts val="500"/>
              </a:spcBef>
              <a:spcAft>
                <a:spcPts val="0"/>
              </a:spcAft>
              <a:buSzPts val="1400"/>
              <a:buFont typeface="Arial"/>
              <a:buChar char="-"/>
              <a:defRPr sz="1800" kern="1200" baseline="0">
                <a:solidFill>
                  <a:schemeClr val="accent2">
                    <a:lumMod val="75000"/>
                  </a:schemeClr>
                </a:solidFill>
                <a:latin typeface="Sansa SmCon Pro Nor" panose="02000000000000000000" pitchFamily="2" charset="0"/>
                <a:ea typeface="+mn-ea"/>
                <a:cs typeface="+mn-cs"/>
              </a:defRPr>
            </a:lvl5pPr>
            <a:lvl6pPr marL="2743200" lvl="5"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6pPr>
            <a:lvl7pPr marL="3200400" lvl="6"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7pPr>
            <a:lvl8pPr marL="3657600" lvl="7"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8pPr>
            <a:lvl9pPr marL="4114800" lvl="8" indent="-342900" algn="l" defTabSz="914400" rtl="0" eaLnBrk="1" latinLnBrk="0" hangingPunct="1">
              <a:lnSpc>
                <a:spcPct val="90000"/>
              </a:lnSpc>
              <a:spcBef>
                <a:spcPts val="500"/>
              </a:spcBef>
              <a:spcAft>
                <a:spcPts val="0"/>
              </a:spcAft>
              <a:buClr>
                <a:schemeClr val="dk1"/>
              </a:buClr>
              <a:buSzPts val="1800"/>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5000"/>
            </a:pPr>
            <a:r>
              <a:rPr lang="nl-NL" dirty="0">
                <a:solidFill>
                  <a:schemeClr val="bg1"/>
                </a:solidFill>
                <a:latin typeface="Arial" panose="020B0604020202020204" pitchFamily="34" charset="0"/>
                <a:cs typeface="Arial" panose="020B0604020202020204" pitchFamily="34" charset="0"/>
              </a:rPr>
              <a:t>Voor dit spel is geen contact nodig met mensen buiten de zaal</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De oefening is op papier, niets is in het echt verstoord</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Moet je toch de zaal verlaten, geef dan duidelijk aan dat het hier een oefening betreft</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We stoppen zodra de wekker gaat, ongeacht of jullie klaar zijn </a:t>
            </a:r>
          </a:p>
          <a:p>
            <a:pPr>
              <a:lnSpc>
                <a:spcPct val="100000"/>
              </a:lnSpc>
              <a:buSzPct val="75000"/>
            </a:pPr>
            <a:r>
              <a:rPr lang="nl-NL" dirty="0">
                <a:solidFill>
                  <a:schemeClr val="bg1"/>
                </a:solidFill>
                <a:latin typeface="Arial" panose="020B0604020202020204" pitchFamily="34" charset="0"/>
                <a:cs typeface="Arial" panose="020B0604020202020204" pitchFamily="34" charset="0"/>
              </a:rPr>
              <a:t>No-</a:t>
            </a:r>
            <a:r>
              <a:rPr lang="nl-NL" dirty="0" err="1">
                <a:solidFill>
                  <a:schemeClr val="bg1"/>
                </a:solidFill>
                <a:latin typeface="Arial" panose="020B0604020202020204" pitchFamily="34" charset="0"/>
                <a:cs typeface="Arial" panose="020B0604020202020204" pitchFamily="34" charset="0"/>
              </a:rPr>
              <a:t>play</a:t>
            </a:r>
            <a:r>
              <a:rPr lang="nl-NL" dirty="0">
                <a:solidFill>
                  <a:schemeClr val="bg1"/>
                </a:solidFill>
                <a:latin typeface="Arial" panose="020B0604020202020204" pitchFamily="34" charset="0"/>
                <a:cs typeface="Arial" panose="020B0604020202020204" pitchFamily="34" charset="0"/>
              </a:rPr>
              <a:t>, als er tijdens de oefening een crisis aan de hand is op je eigen school of op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de oefenlocatie dan zal de oefening worden stilgelegd door de oefenvoorbereider </a:t>
            </a:r>
            <a:br>
              <a:rPr lang="nl-NL" dirty="0">
                <a:solidFill>
                  <a:schemeClr val="bg1"/>
                </a:solidFill>
                <a:latin typeface="Arial" panose="020B0604020202020204" pitchFamily="34" charset="0"/>
                <a:cs typeface="Arial" panose="020B0604020202020204" pitchFamily="34" charset="0"/>
              </a:rPr>
            </a:br>
            <a:r>
              <a:rPr lang="nl-NL" dirty="0">
                <a:solidFill>
                  <a:schemeClr val="bg1"/>
                </a:solidFill>
                <a:latin typeface="Arial" panose="020B0604020202020204" pitchFamily="34" charset="0"/>
                <a:cs typeface="Arial" panose="020B0604020202020204" pitchFamily="34" charset="0"/>
              </a:rPr>
              <a:t>met de woorden: NO PLAY</a:t>
            </a:r>
          </a:p>
        </p:txBody>
      </p:sp>
    </p:spTree>
    <p:extLst>
      <p:ext uri="{BB962C8B-B14F-4D97-AF65-F5344CB8AC3E}">
        <p14:creationId xmlns:p14="http://schemas.microsoft.com/office/powerpoint/2010/main" val="1441571203"/>
      </p:ext>
    </p:extLst>
  </p:cSld>
  <p:clrMapOvr>
    <a:masterClrMapping/>
  </p:clrMapOvr>
</p:sld>
</file>

<file path=ppt/theme/theme1.xml><?xml version="1.0" encoding="utf-8"?>
<a:theme xmlns:a="http://schemas.openxmlformats.org/drawingml/2006/main" name="Kantoorthema">
  <a:themeElements>
    <a:clrScheme name="KENNISNET">
      <a:dk1>
        <a:srgbClr val="000000"/>
      </a:dk1>
      <a:lt1>
        <a:srgbClr val="FFFFFF"/>
      </a:lt1>
      <a:dk2>
        <a:srgbClr val="44546A"/>
      </a:dk2>
      <a:lt2>
        <a:srgbClr val="E7E6E6"/>
      </a:lt2>
      <a:accent1>
        <a:srgbClr val="007AC3"/>
      </a:accent1>
      <a:accent2>
        <a:srgbClr val="2E3192"/>
      </a:accent2>
      <a:accent3>
        <a:srgbClr val="D1006E"/>
      </a:accent3>
      <a:accent4>
        <a:srgbClr val="66AFDB"/>
      </a:accent4>
      <a:accent5>
        <a:srgbClr val="8283BE"/>
      </a:accent5>
      <a:accent6>
        <a:srgbClr val="E366A8"/>
      </a:accent6>
      <a:hlink>
        <a:srgbClr val="007AC3"/>
      </a:hlink>
      <a:folHlink>
        <a:srgbClr val="007AC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0</TotalTime>
  <Words>2407</Words>
  <Application>Microsoft Office PowerPoint</Application>
  <PresentationFormat>Breedbeeld</PresentationFormat>
  <Paragraphs>179</Paragraphs>
  <Slides>16</Slides>
  <Notes>15</Notes>
  <HiddenSlides>0</HiddenSlides>
  <MMClips>1</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16</vt:i4>
      </vt:variant>
    </vt:vector>
  </HeadingPairs>
  <TitlesOfParts>
    <vt:vector size="24" baseType="lpstr">
      <vt:lpstr>.LucidaGrandeUI</vt:lpstr>
      <vt:lpstr>Aptos</vt:lpstr>
      <vt:lpstr>Arial</vt:lpstr>
      <vt:lpstr>ArialMT</vt:lpstr>
      <vt:lpstr>Calibri</vt:lpstr>
      <vt:lpstr>Helvetica Neue</vt:lpstr>
      <vt:lpstr>Merriweather Sans</vt:lpstr>
      <vt:lpstr>Kantoorthema</vt:lpstr>
      <vt:lpstr>PowerPoint-presentatie</vt:lpstr>
      <vt:lpstr>Introductie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2026-03-09T13:05:40Z</dcterms:created>
  <dcterms:modified xsi:type="dcterms:W3CDTF">2026-03-09T13:05:47Z</dcterms:modified>
</cp:coreProperties>
</file>