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21"/>
  </p:notesMasterIdLst>
  <p:sldIdLst>
    <p:sldId id="362" r:id="rId5"/>
    <p:sldId id="348" r:id="rId6"/>
    <p:sldId id="288" r:id="rId7"/>
    <p:sldId id="350" r:id="rId8"/>
    <p:sldId id="353" r:id="rId9"/>
    <p:sldId id="351" r:id="rId10"/>
    <p:sldId id="354" r:id="rId11"/>
    <p:sldId id="355" r:id="rId12"/>
    <p:sldId id="356" r:id="rId13"/>
    <p:sldId id="358" r:id="rId14"/>
    <p:sldId id="363" r:id="rId15"/>
    <p:sldId id="364" r:id="rId16"/>
    <p:sldId id="360" r:id="rId17"/>
    <p:sldId id="309" r:id="rId18"/>
    <p:sldId id="316" r:id="rId19"/>
    <p:sldId id="361" r:id="rId2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Hoofdpagina Primair Onderwijs" id="{BE36E980-2EB3-164B-BCB4-014DE912EDE7}">
          <p14:sldIdLst>
            <p14:sldId id="362"/>
          </p14:sldIdLst>
        </p14:section>
        <p14:section name="Primair Onderwijs" id="{33B3AB1E-5F6D-3B44-BB79-C75904E33F33}">
          <p14:sldIdLst>
            <p14:sldId id="348"/>
            <p14:sldId id="288"/>
            <p14:sldId id="350"/>
            <p14:sldId id="353"/>
            <p14:sldId id="351"/>
            <p14:sldId id="354"/>
            <p14:sldId id="355"/>
            <p14:sldId id="356"/>
            <p14:sldId id="358"/>
            <p14:sldId id="363"/>
            <p14:sldId id="364"/>
            <p14:sldId id="360"/>
            <p14:sldId id="309"/>
            <p14:sldId id="316"/>
            <p14:sldId id="36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237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C3FF3D-A23D-6201-06A9-A3D00A1F0175}" v="1" dt="2024-09-12T13:29:39.577"/>
    <p1510:client id="{E1EB529F-41A6-25AB-D3B6-D49E28474C0A}" v="1" dt="2024-09-12T13:34:44.035"/>
    <p1510:client id="{F79C86A2-28E8-95D6-0BCA-28E34C29EC06}" v="51" dt="2024-09-12T14:06:31.0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96"/>
    <p:restoredTop sz="70068"/>
  </p:normalViewPr>
  <p:slideViewPr>
    <p:cSldViewPr snapToGrid="0">
      <p:cViewPr varScale="1">
        <p:scale>
          <a:sx n="83" d="100"/>
          <a:sy n="83" d="100"/>
        </p:scale>
        <p:origin x="84" y="7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bine Marsé" userId="S::s.marse@kennisnet.nl::e4b8dd71-ac86-463d-bdee-1be7e0922b53" providerId="AD" clId="Web-{24C3FF3D-A23D-6201-06A9-A3D00A1F0175}"/>
    <pc:docChg chg="modSld">
      <pc:chgData name="Sabine Marsé" userId="S::s.marse@kennisnet.nl::e4b8dd71-ac86-463d-bdee-1be7e0922b53" providerId="AD" clId="Web-{24C3FF3D-A23D-6201-06A9-A3D00A1F0175}" dt="2024-09-12T13:29:37.358" v="15"/>
      <pc:docMkLst>
        <pc:docMk/>
      </pc:docMkLst>
      <pc:sldChg chg="modNotes">
        <pc:chgData name="Sabine Marsé" userId="S::s.marse@kennisnet.nl::e4b8dd71-ac86-463d-bdee-1be7e0922b53" providerId="AD" clId="Web-{24C3FF3D-A23D-6201-06A9-A3D00A1F0175}" dt="2024-09-12T13:29:37.358" v="15"/>
        <pc:sldMkLst>
          <pc:docMk/>
          <pc:sldMk cId="3412472206" sldId="360"/>
        </pc:sldMkLst>
      </pc:sldChg>
      <pc:sldChg chg="modNotes">
        <pc:chgData name="Sabine Marsé" userId="S::s.marse@kennisnet.nl::e4b8dd71-ac86-463d-bdee-1be7e0922b53" providerId="AD" clId="Web-{24C3FF3D-A23D-6201-06A9-A3D00A1F0175}" dt="2024-09-12T13:29:07.654" v="1"/>
        <pc:sldMkLst>
          <pc:docMk/>
          <pc:sldMk cId="74557312" sldId="364"/>
        </pc:sldMkLst>
      </pc:sldChg>
    </pc:docChg>
  </pc:docChgLst>
  <pc:docChgLst>
    <pc:chgData name="Marit van Piggelen" userId="S::m.vanpiggelen@kennisnet.nl::7f93a94c-2b24-4910-9ab1-ccadb70fe393" providerId="AD" clId="Web-{F79C86A2-28E8-95D6-0BCA-28E34C29EC06}"/>
    <pc:docChg chg="modSld">
      <pc:chgData name="Marit van Piggelen" userId="S::m.vanpiggelen@kennisnet.nl::7f93a94c-2b24-4910-9ab1-ccadb70fe393" providerId="AD" clId="Web-{F79C86A2-28E8-95D6-0BCA-28E34C29EC06}" dt="2024-09-12T14:07:01.782" v="291"/>
      <pc:docMkLst>
        <pc:docMk/>
      </pc:docMkLst>
      <pc:sldChg chg="modNotes">
        <pc:chgData name="Marit van Piggelen" userId="S::m.vanpiggelen@kennisnet.nl::7f93a94c-2b24-4910-9ab1-ccadb70fe393" providerId="AD" clId="Web-{F79C86A2-28E8-95D6-0BCA-28E34C29EC06}" dt="2024-09-12T14:06:18.967" v="279"/>
        <pc:sldMkLst>
          <pc:docMk/>
          <pc:sldMk cId="3280651203" sldId="288"/>
        </pc:sldMkLst>
      </pc:sldChg>
      <pc:sldChg chg="modNotes">
        <pc:chgData name="Marit van Piggelen" userId="S::m.vanpiggelen@kennisnet.nl::7f93a94c-2b24-4910-9ab1-ccadb70fe393" providerId="AD" clId="Web-{F79C86A2-28E8-95D6-0BCA-28E34C29EC06}" dt="2024-09-12T14:07:01.782" v="291"/>
        <pc:sldMkLst>
          <pc:docMk/>
          <pc:sldMk cId="384587759" sldId="348"/>
        </pc:sldMkLst>
      </pc:sldChg>
      <pc:sldChg chg="modNotes">
        <pc:chgData name="Marit van Piggelen" userId="S::m.vanpiggelen@kennisnet.nl::7f93a94c-2b24-4910-9ab1-ccadb70fe393" providerId="AD" clId="Web-{F79C86A2-28E8-95D6-0BCA-28E34C29EC06}" dt="2024-09-12T14:06:06.826" v="269"/>
        <pc:sldMkLst>
          <pc:docMk/>
          <pc:sldMk cId="1784661254" sldId="350"/>
        </pc:sldMkLst>
      </pc:sldChg>
      <pc:sldChg chg="modNotes">
        <pc:chgData name="Marit van Piggelen" userId="S::m.vanpiggelen@kennisnet.nl::7f93a94c-2b24-4910-9ab1-ccadb70fe393" providerId="AD" clId="Web-{F79C86A2-28E8-95D6-0BCA-28E34C29EC06}" dt="2024-09-12T14:04:33.774" v="223"/>
        <pc:sldMkLst>
          <pc:docMk/>
          <pc:sldMk cId="2272940773" sldId="351"/>
        </pc:sldMkLst>
      </pc:sldChg>
      <pc:sldChg chg="modNotes">
        <pc:chgData name="Marit van Piggelen" userId="S::m.vanpiggelen@kennisnet.nl::7f93a94c-2b24-4910-9ab1-ccadb70fe393" providerId="AD" clId="Web-{F79C86A2-28E8-95D6-0BCA-28E34C29EC06}" dt="2024-09-12T14:04:58.838" v="234"/>
        <pc:sldMkLst>
          <pc:docMk/>
          <pc:sldMk cId="600972449" sldId="353"/>
        </pc:sldMkLst>
      </pc:sldChg>
      <pc:sldChg chg="modNotes">
        <pc:chgData name="Marit van Piggelen" userId="S::m.vanpiggelen@kennisnet.nl::7f93a94c-2b24-4910-9ab1-ccadb70fe393" providerId="AD" clId="Web-{F79C86A2-28E8-95D6-0BCA-28E34C29EC06}" dt="2024-09-12T14:03:20.847" v="181"/>
        <pc:sldMkLst>
          <pc:docMk/>
          <pc:sldMk cId="3923897506" sldId="354"/>
        </pc:sldMkLst>
      </pc:sldChg>
      <pc:sldChg chg="modNotes">
        <pc:chgData name="Marit van Piggelen" userId="S::m.vanpiggelen@kennisnet.nl::7f93a94c-2b24-4910-9ab1-ccadb70fe393" providerId="AD" clId="Web-{F79C86A2-28E8-95D6-0BCA-28E34C29EC06}" dt="2024-09-12T14:01:52.686" v="153"/>
        <pc:sldMkLst>
          <pc:docMk/>
          <pc:sldMk cId="782818424" sldId="355"/>
        </pc:sldMkLst>
      </pc:sldChg>
      <pc:sldChg chg="modNotes">
        <pc:chgData name="Marit van Piggelen" userId="S::m.vanpiggelen@kennisnet.nl::7f93a94c-2b24-4910-9ab1-ccadb70fe393" providerId="AD" clId="Web-{F79C86A2-28E8-95D6-0BCA-28E34C29EC06}" dt="2024-09-12T14:01:32.997" v="144"/>
        <pc:sldMkLst>
          <pc:docMk/>
          <pc:sldMk cId="1441571203" sldId="356"/>
        </pc:sldMkLst>
      </pc:sldChg>
      <pc:sldChg chg="modNotes">
        <pc:chgData name="Marit van Piggelen" userId="S::m.vanpiggelen@kennisnet.nl::7f93a94c-2b24-4910-9ab1-ccadb70fe393" providerId="AD" clId="Web-{F79C86A2-28E8-95D6-0BCA-28E34C29EC06}" dt="2024-09-12T14:00:32.244" v="125"/>
        <pc:sldMkLst>
          <pc:docMk/>
          <pc:sldMk cId="2865447743" sldId="358"/>
        </pc:sldMkLst>
      </pc:sldChg>
      <pc:sldChg chg="modNotes">
        <pc:chgData name="Marit van Piggelen" userId="S::m.vanpiggelen@kennisnet.nl::7f93a94c-2b24-4910-9ab1-ccadb70fe393" providerId="AD" clId="Web-{F79C86A2-28E8-95D6-0BCA-28E34C29EC06}" dt="2024-09-12T13:53:53.876" v="55"/>
        <pc:sldMkLst>
          <pc:docMk/>
          <pc:sldMk cId="3412472206" sldId="360"/>
        </pc:sldMkLst>
      </pc:sldChg>
      <pc:sldChg chg="modNotes">
        <pc:chgData name="Marit van Piggelen" userId="S::m.vanpiggelen@kennisnet.nl::7f93a94c-2b24-4910-9ab1-ccadb70fe393" providerId="AD" clId="Web-{F79C86A2-28E8-95D6-0BCA-28E34C29EC06}" dt="2024-09-12T13:58:09.501" v="85"/>
        <pc:sldMkLst>
          <pc:docMk/>
          <pc:sldMk cId="2663518283" sldId="361"/>
        </pc:sldMkLst>
      </pc:sldChg>
      <pc:sldChg chg="modNotes">
        <pc:chgData name="Marit van Piggelen" userId="S::m.vanpiggelen@kennisnet.nl::7f93a94c-2b24-4910-9ab1-ccadb70fe393" providerId="AD" clId="Web-{F79C86A2-28E8-95D6-0BCA-28E34C29EC06}" dt="2024-09-12T14:00:07.961" v="115"/>
        <pc:sldMkLst>
          <pc:docMk/>
          <pc:sldMk cId="2879579932" sldId="363"/>
        </pc:sldMkLst>
      </pc:sldChg>
      <pc:sldChg chg="modNotes">
        <pc:chgData name="Marit van Piggelen" userId="S::m.vanpiggelen@kennisnet.nl::7f93a94c-2b24-4910-9ab1-ccadb70fe393" providerId="AD" clId="Web-{F79C86A2-28E8-95D6-0BCA-28E34C29EC06}" dt="2024-09-12T13:51:46.697" v="26"/>
        <pc:sldMkLst>
          <pc:docMk/>
          <pc:sldMk cId="74557312" sldId="364"/>
        </pc:sldMkLst>
      </pc:sldChg>
    </pc:docChg>
  </pc:docChgLst>
  <pc:docChgLst>
    <pc:chgData name="Sabine Marsé" userId="S::s.marse@kennisnet.nl::e4b8dd71-ac86-463d-bdee-1be7e0922b53" providerId="AD" clId="Web-{E1EB529F-41A6-25AB-D3B6-D49E28474C0A}"/>
    <pc:docChg chg="modSld">
      <pc:chgData name="Sabine Marsé" userId="S::s.marse@kennisnet.nl::e4b8dd71-ac86-463d-bdee-1be7e0922b53" providerId="AD" clId="Web-{E1EB529F-41A6-25AB-D3B6-D49E28474C0A}" dt="2024-09-12T13:34:43.128" v="2"/>
      <pc:docMkLst>
        <pc:docMk/>
      </pc:docMkLst>
      <pc:sldChg chg="modNotes">
        <pc:chgData name="Sabine Marsé" userId="S::s.marse@kennisnet.nl::e4b8dd71-ac86-463d-bdee-1be7e0922b53" providerId="AD" clId="Web-{E1EB529F-41A6-25AB-D3B6-D49E28474C0A}" dt="2024-09-12T13:34:43.128" v="2"/>
        <pc:sldMkLst>
          <pc:docMk/>
          <pc:sldMk cId="2423720819" sldId="31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F406F7-3C81-E145-B3EF-5FE0AEBFD889}" type="datetimeFigureOut">
              <a:rPr lang="nl-NL" smtClean="0"/>
              <a:t>12-9-2024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488EA7-CA82-2549-87F8-B46FB3A40AA1}" type="slidenum">
              <a:rPr lang="nl-NL" smtClean="0"/>
              <a:t>‹nr.›</a:t>
            </a:fld>
            <a:endParaRPr lang="nl-NL"/>
          </a:p>
        </p:txBody>
      </p:sp>
    </p:spTree>
    <p:extLst>
      <p:ext uri="{BB962C8B-B14F-4D97-AF65-F5344CB8AC3E}">
        <p14:creationId xmlns:p14="http://schemas.microsoft.com/office/powerpoint/2010/main" val="4763148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unsplash.com/@markuswinkler"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hacker.leisink.net/"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Deze oefening bestaat uit twee onderdelen: we beginnen met een uitleg van de BOB-structuur, een overlegmodel voor crisismanagementteams. Vervolgens gaan we die theorie in de praktijk brengen tijdens de oefening.</a:t>
            </a:r>
          </a:p>
          <a:p>
            <a:endParaRPr lang="nl-NL" dirty="0"/>
          </a:p>
          <a:p>
            <a:r>
              <a:rPr lang="nl-NL" dirty="0">
                <a:effectLst/>
              </a:rPr>
              <a:t>Het belangrijkste oefendoel van de crisisoefening is deelnemers bekend</a:t>
            </a:r>
            <a:r>
              <a:rPr lang="nl-NL" dirty="0"/>
              <a:t> </a:t>
            </a:r>
            <a:r>
              <a:rPr lang="nl-NL" dirty="0">
                <a:effectLst/>
              </a:rPr>
              <a:t>maken met de BOB-structuur. Daarnaast raken jullie ook bekend met</a:t>
            </a:r>
            <a:r>
              <a:rPr lang="nl-NL" dirty="0"/>
              <a:t> </a:t>
            </a:r>
            <a:r>
              <a:rPr lang="nl-NL" dirty="0">
                <a:effectLst/>
              </a:rPr>
              <a:t>de verschillende rollen in een crisismanagementteam.</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2</a:t>
            </a:fld>
            <a:endParaRPr lang="nl-NL"/>
          </a:p>
        </p:txBody>
      </p:sp>
    </p:spTree>
    <p:extLst>
      <p:ext uri="{BB962C8B-B14F-4D97-AF65-F5344CB8AC3E}">
        <p14:creationId xmlns:p14="http://schemas.microsoft.com/office/powerpoint/2010/main" val="20261171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defRPr/>
            </a:pPr>
            <a:r>
              <a:rPr lang="nl-NL" dirty="0"/>
              <a:t>Dit is de voorbeeldsituatie, het is mogelijk om de situatie aan te passen naar jouw organisatie door bijvoorbeeld de namen te wijzigen of wel met aparte groepen 7 en 8 te werken. Na het introduceren van de school en het schetsen van de scene, deel je de rollenkaartjes uit (met de </a:t>
            </a:r>
            <a:r>
              <a:rPr lang="nl-NL" dirty="0" err="1"/>
              <a:t>daarbijhorende</a:t>
            </a:r>
            <a:r>
              <a:rPr lang="nl-NL" dirty="0"/>
              <a:t> </a:t>
            </a:r>
            <a:r>
              <a:rPr lang="nl-NL" dirty="0" err="1"/>
              <a:t>inject</a:t>
            </a:r>
            <a:r>
              <a:rPr lang="nl-NL" dirty="0"/>
              <a:t>): </a:t>
            </a:r>
          </a:p>
          <a:p>
            <a:pPr>
              <a:defRPr/>
            </a:pPr>
            <a:endParaRPr lang="nl-NL" dirty="0"/>
          </a:p>
          <a:p>
            <a:pPr>
              <a:defRPr/>
            </a:pPr>
            <a:r>
              <a:rPr lang="nl-NL" dirty="0"/>
              <a:t>We zijn vandaag bij Stichting het Blije Ei een stichting voor het primair</a:t>
            </a:r>
          </a:p>
          <a:p>
            <a:pPr>
              <a:defRPr/>
            </a:pPr>
            <a:r>
              <a:rPr lang="nl-NL" dirty="0"/>
              <a:t>(speciaal) onderwijs met drie scholen onder zich. Het is begin 2024 en de scholen maken zich op voor de doorstroomtoets. Daar was dit jaar natuurlijk veel om te doen in het zuiden van het land door overlap met carnaval. De doorstroomtoets wordt volledig digitaal afgenomen. </a:t>
            </a: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11</a:t>
            </a:fld>
            <a:endParaRPr lang="nl-NL"/>
          </a:p>
        </p:txBody>
      </p:sp>
    </p:spTree>
    <p:extLst>
      <p:ext uri="{BB962C8B-B14F-4D97-AF65-F5344CB8AC3E}">
        <p14:creationId xmlns:p14="http://schemas.microsoft.com/office/powerpoint/2010/main" val="2346689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Photo </a:t>
            </a:r>
            <a:r>
              <a:rPr lang="nl-NL" dirty="0" err="1"/>
              <a:t>by</a:t>
            </a:r>
            <a:r>
              <a:rPr lang="nl-NL" dirty="0"/>
              <a:t> Markus Winkler on </a:t>
            </a:r>
            <a:r>
              <a:rPr lang="nl-NL" dirty="0" err="1"/>
              <a:t>Unsplash</a:t>
            </a:r>
            <a:r>
              <a:rPr lang="nl-NL" dirty="0"/>
              <a:t>,</a:t>
            </a:r>
          </a:p>
          <a:p>
            <a:r>
              <a:rPr lang="nl-NL" dirty="0">
                <a:hlinkClick r:id="rId3"/>
              </a:rPr>
              <a:t>https://unsplash.com/@markuswinkler</a:t>
            </a:r>
            <a:endParaRPr lang="nl-NL"/>
          </a:p>
          <a:p>
            <a:endParaRPr lang="nl-NL" dirty="0"/>
          </a:p>
          <a:p>
            <a:r>
              <a:rPr lang="nl-NL" dirty="0"/>
              <a:t>Ronde 1:</a:t>
            </a:r>
          </a:p>
          <a:p>
            <a:r>
              <a:rPr lang="nl-NL" dirty="0"/>
              <a:t>“Het is crisis op de school en de teamleden proberen alle informatie op een rij te krijgen. De informatie die ze nodig hebben staat op de rollenkaarten. Bij de rollenkaart voor de informatiecoördinator hoort ook een e-mail.” </a:t>
            </a:r>
          </a:p>
          <a:p>
            <a:endParaRPr lang="nl-NL" dirty="0">
              <a:latin typeface="Arial" panose="020B0604020202020204" pitchFamily="34" charset="0"/>
              <a:cs typeface="Arial" panose="020B0604020202020204" pitchFamily="34" charset="0"/>
            </a:endParaRPr>
          </a:p>
          <a:p>
            <a:endParaRPr lang="nl-NL" dirty="0">
              <a:latin typeface="Arial" panose="020B0604020202020204" pitchFamily="34" charset="0"/>
              <a:cs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12</a:t>
            </a:fld>
            <a:endParaRPr lang="nl-NL"/>
          </a:p>
        </p:txBody>
      </p:sp>
    </p:spTree>
    <p:extLst>
      <p:ext uri="{BB962C8B-B14F-4D97-AF65-F5344CB8AC3E}">
        <p14:creationId xmlns:p14="http://schemas.microsoft.com/office/powerpoint/2010/main" val="24868306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latin typeface="Arial"/>
                <a:cs typeface="Arial"/>
              </a:rPr>
              <a:t>NIET DIRECT DOORKLIKKEN, HIERNA KOMT EEN VIDEO</a:t>
            </a:r>
          </a:p>
          <a:p>
            <a:endParaRPr lang="nl-NL" dirty="0">
              <a:latin typeface="Arial"/>
              <a:cs typeface="Arial"/>
            </a:endParaRPr>
          </a:p>
          <a:p>
            <a:r>
              <a:rPr lang="nl-NL" dirty="0">
                <a:latin typeface="Arial"/>
                <a:cs typeface="Arial"/>
                <a:hlinkClick r:id="rId3"/>
              </a:rPr>
              <a:t>Hacker pranks (leisink.net)</a:t>
            </a:r>
            <a:r>
              <a:rPr lang="nl-NL" dirty="0">
                <a:latin typeface="Arial"/>
                <a:cs typeface="Arial"/>
              </a:rPr>
              <a:t> voor alternatieven op de video zijn hier verschillende opties te vinden (met dank aan Hugo </a:t>
            </a:r>
            <a:r>
              <a:rPr lang="nl-NL" err="1">
                <a:latin typeface="Arial"/>
                <a:cs typeface="Arial"/>
              </a:rPr>
              <a:t>Leisink</a:t>
            </a:r>
            <a:r>
              <a:rPr lang="nl-NL" dirty="0">
                <a:latin typeface="Arial"/>
                <a:cs typeface="Arial"/>
              </a:rPr>
              <a:t>) evenals de originele als de video op de volgende pagina niet meer werkt. </a:t>
            </a:r>
            <a:br>
              <a:rPr lang="fi-FI" dirty="0">
                <a:latin typeface="Arial" panose="020B0604020202020204" pitchFamily="34" charset="0"/>
                <a:cs typeface="Arial" panose="020B0604020202020204" pitchFamily="34" charset="0"/>
              </a:rPr>
            </a:br>
            <a:endParaRPr lang="fi-FI">
              <a:latin typeface="Arial" panose="020B0604020202020204" pitchFamily="34" charset="0"/>
              <a:cs typeface="Arial" panose="020B0604020202020204" pitchFamily="34" charset="0"/>
            </a:endParaRPr>
          </a:p>
          <a:p>
            <a:pPr>
              <a:defRPr/>
            </a:pPr>
            <a:r>
              <a:rPr lang="fi-FI" dirty="0" err="1">
                <a:latin typeface="Arial"/>
                <a:cs typeface="Arial"/>
              </a:rPr>
              <a:t>Tussenstand</a:t>
            </a:r>
            <a:r>
              <a:rPr lang="fi-FI" dirty="0">
                <a:latin typeface="Arial"/>
                <a:cs typeface="Arial"/>
              </a:rPr>
              <a:t>: </a:t>
            </a:r>
            <a:r>
              <a:rPr lang="fi-FI" dirty="0"/>
              <a:t>“De it-</a:t>
            </a:r>
            <a:r>
              <a:rPr lang="fi-FI" dirty="0" err="1"/>
              <a:t>leverancier</a:t>
            </a:r>
            <a:r>
              <a:rPr lang="fi-FI" dirty="0"/>
              <a:t> is op de </a:t>
            </a:r>
            <a:r>
              <a:rPr lang="fi-FI" dirty="0" err="1"/>
              <a:t>lijn</a:t>
            </a:r>
            <a:r>
              <a:rPr lang="fi-FI" dirty="0"/>
              <a:t> </a:t>
            </a:r>
            <a:r>
              <a:rPr lang="fi-FI" dirty="0" err="1"/>
              <a:t>gekomen</a:t>
            </a:r>
            <a:r>
              <a:rPr lang="fi-FI" dirty="0"/>
              <a:t>, </a:t>
            </a:r>
            <a:r>
              <a:rPr lang="fi-FI" dirty="0" err="1"/>
              <a:t>er</a:t>
            </a:r>
            <a:r>
              <a:rPr lang="fi-FI" dirty="0"/>
              <a:t> is </a:t>
            </a:r>
            <a:r>
              <a:rPr lang="fi-FI" dirty="0" err="1"/>
              <a:t>geen</a:t>
            </a:r>
            <a:r>
              <a:rPr lang="fi-FI" dirty="0"/>
              <a:t> </a:t>
            </a:r>
            <a:r>
              <a:rPr lang="fi-FI" dirty="0" err="1"/>
              <a:t>landelijke</a:t>
            </a:r>
            <a:r>
              <a:rPr lang="fi-FI" dirty="0"/>
              <a:t> </a:t>
            </a:r>
            <a:r>
              <a:rPr lang="fi-FI" dirty="0" err="1"/>
              <a:t>storing</a:t>
            </a:r>
            <a:r>
              <a:rPr lang="fi-FI" dirty="0"/>
              <a:t>. </a:t>
            </a:r>
            <a:r>
              <a:rPr lang="fi-FI" dirty="0" err="1"/>
              <a:t>Het</a:t>
            </a:r>
            <a:r>
              <a:rPr lang="fi-FI" dirty="0"/>
              <a:t> </a:t>
            </a:r>
            <a:r>
              <a:rPr lang="fi-FI" dirty="0" err="1"/>
              <a:t>probleem</a:t>
            </a:r>
            <a:r>
              <a:rPr lang="fi-FI" dirty="0"/>
              <a:t> </a:t>
            </a:r>
            <a:r>
              <a:rPr lang="fi-FI" dirty="0" err="1"/>
              <a:t>lijkt</a:t>
            </a:r>
            <a:r>
              <a:rPr lang="fi-FI" dirty="0"/>
              <a:t> </a:t>
            </a:r>
            <a:r>
              <a:rPr lang="fi-FI" dirty="0" err="1"/>
              <a:t>zich</a:t>
            </a:r>
            <a:r>
              <a:rPr lang="fi-FI" dirty="0"/>
              <a:t> te </a:t>
            </a:r>
            <a:r>
              <a:rPr lang="fi-FI" dirty="0" err="1"/>
              <a:t>beperken</a:t>
            </a:r>
            <a:r>
              <a:rPr lang="fi-FI" dirty="0"/>
              <a:t> </a:t>
            </a:r>
            <a:r>
              <a:rPr lang="fi-FI" dirty="0" err="1"/>
              <a:t>tot</a:t>
            </a:r>
            <a:r>
              <a:rPr lang="fi-FI" dirty="0"/>
              <a:t> de </a:t>
            </a:r>
            <a:r>
              <a:rPr lang="fi-FI" dirty="0" err="1"/>
              <a:t>school</a:t>
            </a:r>
            <a:r>
              <a:rPr lang="fi-FI" dirty="0"/>
              <a:t> en </a:t>
            </a:r>
            <a:r>
              <a:rPr lang="fi-FI" dirty="0" err="1"/>
              <a:t>bevindt</a:t>
            </a:r>
            <a:r>
              <a:rPr lang="fi-FI" dirty="0"/>
              <a:t> </a:t>
            </a:r>
            <a:r>
              <a:rPr lang="fi-FI" dirty="0" err="1"/>
              <a:t>zich</a:t>
            </a:r>
            <a:r>
              <a:rPr lang="fi-FI" dirty="0"/>
              <a:t> in </a:t>
            </a:r>
            <a:r>
              <a:rPr lang="fi-FI" dirty="0" err="1"/>
              <a:t>het</a:t>
            </a:r>
            <a:r>
              <a:rPr lang="fi-FI" dirty="0"/>
              <a:t> </a:t>
            </a:r>
            <a:r>
              <a:rPr lang="fi-FI" dirty="0" err="1"/>
              <a:t>netwerk</a:t>
            </a:r>
            <a:r>
              <a:rPr lang="fi-FI" dirty="0"/>
              <a:t> (</a:t>
            </a:r>
            <a:r>
              <a:rPr lang="fi-FI" dirty="0" err="1"/>
              <a:t>evtentueel</a:t>
            </a:r>
            <a:r>
              <a:rPr lang="fi-FI" dirty="0"/>
              <a:t> </a:t>
            </a:r>
            <a:r>
              <a:rPr lang="fi-FI" dirty="0" err="1"/>
              <a:t>aanpassen</a:t>
            </a:r>
            <a:r>
              <a:rPr lang="fi-FI" dirty="0"/>
              <a:t> </a:t>
            </a:r>
            <a:r>
              <a:rPr lang="fi-FI" dirty="0" err="1"/>
              <a:t>naar</a:t>
            </a:r>
            <a:r>
              <a:rPr lang="fi-FI" dirty="0"/>
              <a:t> </a:t>
            </a:r>
            <a:r>
              <a:rPr lang="fi-FI" dirty="0" err="1"/>
              <a:t>situatie</a:t>
            </a:r>
            <a:r>
              <a:rPr lang="fi-FI" dirty="0"/>
              <a:t> van </a:t>
            </a:r>
            <a:r>
              <a:rPr lang="fi-FI" dirty="0" err="1"/>
              <a:t>jouw</a:t>
            </a:r>
            <a:r>
              <a:rPr lang="fi-FI" dirty="0"/>
              <a:t> </a:t>
            </a:r>
            <a:r>
              <a:rPr lang="fi-FI" dirty="0" err="1"/>
              <a:t>organisatie</a:t>
            </a:r>
            <a:r>
              <a:rPr lang="fi-FI" dirty="0"/>
              <a:t>).” </a:t>
            </a:r>
            <a:r>
              <a:rPr lang="fi-FI" dirty="0" err="1"/>
              <a:t>Deel</a:t>
            </a:r>
            <a:r>
              <a:rPr lang="fi-FI" dirty="0"/>
              <a:t> </a:t>
            </a:r>
            <a:r>
              <a:rPr lang="fi-FI" dirty="0" err="1"/>
              <a:t>het</a:t>
            </a:r>
            <a:r>
              <a:rPr lang="fi-FI" dirty="0"/>
              <a:t> </a:t>
            </a:r>
            <a:r>
              <a:rPr lang="fi-FI" dirty="0" err="1"/>
              <a:t>nieuwsartikel</a:t>
            </a:r>
            <a:r>
              <a:rPr lang="fi-FI" dirty="0"/>
              <a:t> uit </a:t>
            </a:r>
            <a:r>
              <a:rPr lang="fi-FI" dirty="0" err="1"/>
              <a:t>met</a:t>
            </a:r>
            <a:r>
              <a:rPr lang="fi-FI" dirty="0"/>
              <a:t> de </a:t>
            </a:r>
            <a:r>
              <a:rPr lang="fi-FI" dirty="0" err="1"/>
              <a:t>volgende</a:t>
            </a:r>
            <a:r>
              <a:rPr lang="fi-FI" dirty="0"/>
              <a:t> </a:t>
            </a:r>
            <a:r>
              <a:rPr lang="fi-FI" dirty="0" err="1"/>
              <a:t>gesproken</a:t>
            </a:r>
            <a:r>
              <a:rPr lang="fi-FI" dirty="0"/>
              <a:t> </a:t>
            </a:r>
            <a:r>
              <a:rPr lang="fi-FI" dirty="0" err="1"/>
              <a:t>informatie</a:t>
            </a:r>
            <a:r>
              <a:rPr lang="fi-FI" dirty="0"/>
              <a:t>: de </a:t>
            </a:r>
            <a:r>
              <a:rPr lang="fi-FI" dirty="0" err="1"/>
              <a:t>carnavalsvereniging</a:t>
            </a:r>
            <a:r>
              <a:rPr lang="fi-FI" dirty="0"/>
              <a:t> is in </a:t>
            </a:r>
            <a:r>
              <a:rPr lang="fi-FI" dirty="0" err="1"/>
              <a:t>het</a:t>
            </a:r>
            <a:r>
              <a:rPr lang="fi-FI" dirty="0"/>
              <a:t> </a:t>
            </a:r>
            <a:r>
              <a:rPr lang="fi-FI" dirty="0" err="1"/>
              <a:t>nieuws</a:t>
            </a:r>
            <a:r>
              <a:rPr lang="fi-FI" dirty="0"/>
              <a:t>. </a:t>
            </a:r>
            <a:r>
              <a:rPr lang="fi-FI" dirty="0" err="1"/>
              <a:t>Het</a:t>
            </a:r>
            <a:r>
              <a:rPr lang="fi-FI" dirty="0"/>
              <a:t> </a:t>
            </a:r>
            <a:r>
              <a:rPr lang="fi-FI" dirty="0" err="1"/>
              <a:t>blijkt</a:t>
            </a:r>
            <a:r>
              <a:rPr lang="fi-FI" dirty="0"/>
              <a:t> dat </a:t>
            </a:r>
            <a:r>
              <a:rPr lang="fi-FI" dirty="0" err="1"/>
              <a:t>zij</a:t>
            </a:r>
            <a:r>
              <a:rPr lang="fi-FI" dirty="0"/>
              <a:t> uit </a:t>
            </a:r>
            <a:r>
              <a:rPr lang="fi-FI" dirty="0" err="1"/>
              <a:t>protest</a:t>
            </a:r>
            <a:r>
              <a:rPr lang="fi-FI" dirty="0"/>
              <a:t> </a:t>
            </a:r>
            <a:r>
              <a:rPr lang="fi-FI" dirty="0" err="1"/>
              <a:t>tegen</a:t>
            </a:r>
            <a:r>
              <a:rPr lang="fi-FI" dirty="0"/>
              <a:t> de </a:t>
            </a:r>
            <a:r>
              <a:rPr lang="fi-FI" dirty="0" err="1"/>
              <a:t>doorstroomtoets</a:t>
            </a:r>
            <a:r>
              <a:rPr lang="fi-FI" dirty="0"/>
              <a:t> </a:t>
            </a:r>
            <a:r>
              <a:rPr lang="fi-FI" dirty="0" err="1"/>
              <a:t>het</a:t>
            </a:r>
            <a:r>
              <a:rPr lang="fi-FI" dirty="0"/>
              <a:t> </a:t>
            </a:r>
            <a:r>
              <a:rPr lang="fi-FI" dirty="0" err="1"/>
              <a:t>ministerie</a:t>
            </a:r>
            <a:r>
              <a:rPr lang="fi-FI" dirty="0"/>
              <a:t> van OCW </a:t>
            </a:r>
            <a:r>
              <a:rPr lang="fi-FI" dirty="0" err="1"/>
              <a:t>hebben</a:t>
            </a:r>
            <a:r>
              <a:rPr lang="fi-FI" dirty="0"/>
              <a:t> </a:t>
            </a:r>
            <a:r>
              <a:rPr lang="fi-FI" dirty="0" err="1"/>
              <a:t>geblokkeerd</a:t>
            </a:r>
            <a:r>
              <a:rPr lang="fi-FI" dirty="0"/>
              <a:t> </a:t>
            </a:r>
            <a:r>
              <a:rPr lang="fi-FI" dirty="0" err="1"/>
              <a:t>met</a:t>
            </a:r>
            <a:r>
              <a:rPr lang="fi-FI" dirty="0"/>
              <a:t> </a:t>
            </a:r>
            <a:r>
              <a:rPr lang="fi-FI" dirty="0" err="1"/>
              <a:t>carnavalswagens</a:t>
            </a:r>
            <a:r>
              <a:rPr lang="fi-FI" dirty="0"/>
              <a:t> (</a:t>
            </a:r>
            <a:r>
              <a:rPr lang="fi-FI" dirty="0" err="1"/>
              <a:t>uitdelen</a:t>
            </a:r>
            <a:r>
              <a:rPr lang="fi-FI" dirty="0"/>
              <a:t> </a:t>
            </a:r>
            <a:r>
              <a:rPr lang="fi-FI" dirty="0" err="1"/>
              <a:t>inject</a:t>
            </a:r>
            <a:r>
              <a:rPr lang="fi-FI" dirty="0"/>
              <a:t> nu.nl)</a:t>
            </a:r>
          </a:p>
          <a:p>
            <a:endParaRPr lang="fi-FI" dirty="0">
              <a:latin typeface="Arial" panose="020B0604020202020204" pitchFamily="34" charset="0"/>
              <a:cs typeface="Arial" panose="020B0604020202020204" pitchFamily="34" charset="0"/>
            </a:endParaRPr>
          </a:p>
          <a:p>
            <a:r>
              <a:rPr lang="fi-FI" dirty="0" err="1">
                <a:latin typeface="Arial" panose="020B0604020202020204" pitchFamily="34" charset="0"/>
                <a:cs typeface="Arial" panose="020B0604020202020204" pitchFamily="34" charset="0"/>
              </a:rPr>
              <a:t>Overgang</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naar</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ronde</a:t>
            </a:r>
            <a:r>
              <a:rPr lang="fi-FI" dirty="0">
                <a:latin typeface="Arial" panose="020B0604020202020204" pitchFamily="34" charset="0"/>
                <a:cs typeface="Arial" panose="020B0604020202020204" pitchFamily="34" charset="0"/>
              </a:rPr>
              <a:t> 2:</a:t>
            </a:r>
          </a:p>
          <a:p>
            <a:r>
              <a:rPr lang="fi-FI" dirty="0">
                <a:latin typeface="Arial"/>
                <a:cs typeface="Arial"/>
              </a:rPr>
              <a:t>Net op </a:t>
            </a:r>
            <a:r>
              <a:rPr lang="fi-FI" dirty="0" err="1">
                <a:latin typeface="Arial"/>
                <a:cs typeface="Arial"/>
              </a:rPr>
              <a:t>het</a:t>
            </a:r>
            <a:r>
              <a:rPr lang="fi-FI" dirty="0">
                <a:latin typeface="Arial"/>
                <a:cs typeface="Arial"/>
              </a:rPr>
              <a:t> </a:t>
            </a:r>
            <a:r>
              <a:rPr lang="fi-FI" dirty="0" err="1">
                <a:latin typeface="Arial"/>
                <a:cs typeface="Arial"/>
              </a:rPr>
              <a:t>moment</a:t>
            </a:r>
            <a:r>
              <a:rPr lang="fi-FI" dirty="0">
                <a:latin typeface="Arial"/>
                <a:cs typeface="Arial"/>
              </a:rPr>
              <a:t> dat </a:t>
            </a:r>
            <a:r>
              <a:rPr lang="fi-FI" dirty="0" err="1">
                <a:latin typeface="Arial"/>
                <a:cs typeface="Arial"/>
              </a:rPr>
              <a:t>jullie</a:t>
            </a:r>
            <a:r>
              <a:rPr lang="fi-FI" dirty="0">
                <a:latin typeface="Arial"/>
                <a:cs typeface="Arial"/>
              </a:rPr>
              <a:t> </a:t>
            </a:r>
            <a:r>
              <a:rPr lang="fi-FI" dirty="0" err="1">
                <a:latin typeface="Arial"/>
                <a:cs typeface="Arial"/>
              </a:rPr>
              <a:t>denken</a:t>
            </a:r>
            <a:r>
              <a:rPr lang="fi-FI" dirty="0">
                <a:latin typeface="Arial"/>
                <a:cs typeface="Arial"/>
              </a:rPr>
              <a:t> dat de </a:t>
            </a:r>
            <a:r>
              <a:rPr lang="fi-FI" dirty="0" err="1">
                <a:latin typeface="Arial"/>
                <a:cs typeface="Arial"/>
              </a:rPr>
              <a:t>situatie</a:t>
            </a:r>
            <a:r>
              <a:rPr lang="fi-FI" dirty="0">
                <a:latin typeface="Arial"/>
                <a:cs typeface="Arial"/>
              </a:rPr>
              <a:t> te </a:t>
            </a:r>
            <a:r>
              <a:rPr lang="fi-FI" dirty="0" err="1">
                <a:latin typeface="Arial"/>
                <a:cs typeface="Arial"/>
              </a:rPr>
              <a:t>overzien</a:t>
            </a:r>
            <a:r>
              <a:rPr lang="fi-FI" dirty="0">
                <a:latin typeface="Arial"/>
                <a:cs typeface="Arial"/>
              </a:rPr>
              <a:t> is en </a:t>
            </a:r>
            <a:r>
              <a:rPr lang="fi-FI" dirty="0" err="1">
                <a:latin typeface="Arial"/>
                <a:cs typeface="Arial"/>
              </a:rPr>
              <a:t>het</a:t>
            </a:r>
            <a:r>
              <a:rPr lang="fi-FI" dirty="0">
                <a:latin typeface="Arial"/>
                <a:cs typeface="Arial"/>
              </a:rPr>
              <a:t> </a:t>
            </a:r>
            <a:r>
              <a:rPr lang="fi-FI" dirty="0" err="1">
                <a:latin typeface="Arial"/>
                <a:cs typeface="Arial"/>
              </a:rPr>
              <a:t>wellicht</a:t>
            </a:r>
            <a:r>
              <a:rPr lang="fi-FI" dirty="0">
                <a:latin typeface="Arial"/>
                <a:cs typeface="Arial"/>
              </a:rPr>
              <a:t> </a:t>
            </a:r>
            <a:r>
              <a:rPr lang="fi-FI" dirty="0" err="1">
                <a:latin typeface="Arial"/>
                <a:cs typeface="Arial"/>
              </a:rPr>
              <a:t>gewoon</a:t>
            </a:r>
            <a:r>
              <a:rPr lang="fi-FI" dirty="0">
                <a:latin typeface="Arial"/>
                <a:cs typeface="Arial"/>
              </a:rPr>
              <a:t> </a:t>
            </a:r>
            <a:r>
              <a:rPr lang="fi-FI" dirty="0" err="1">
                <a:latin typeface="Arial"/>
                <a:cs typeface="Arial"/>
              </a:rPr>
              <a:t>om</a:t>
            </a:r>
            <a:r>
              <a:rPr lang="fi-FI" dirty="0">
                <a:latin typeface="Arial"/>
                <a:cs typeface="Arial"/>
              </a:rPr>
              <a:t> </a:t>
            </a:r>
            <a:r>
              <a:rPr lang="fi-FI" dirty="0" err="1">
                <a:latin typeface="Arial"/>
                <a:cs typeface="Arial"/>
              </a:rPr>
              <a:t>een</a:t>
            </a:r>
            <a:r>
              <a:rPr lang="fi-FI" dirty="0">
                <a:latin typeface="Arial"/>
                <a:cs typeface="Arial"/>
              </a:rPr>
              <a:t> </a:t>
            </a:r>
            <a:r>
              <a:rPr lang="fi-FI" dirty="0" err="1">
                <a:latin typeface="Arial"/>
                <a:cs typeface="Arial"/>
              </a:rPr>
              <a:t>storing</a:t>
            </a:r>
            <a:r>
              <a:rPr lang="fi-FI" dirty="0">
                <a:latin typeface="Arial"/>
                <a:cs typeface="Arial"/>
              </a:rPr>
              <a:t> </a:t>
            </a:r>
            <a:r>
              <a:rPr lang="fi-FI" dirty="0" err="1">
                <a:latin typeface="Arial"/>
                <a:cs typeface="Arial"/>
              </a:rPr>
              <a:t>gaat</a:t>
            </a:r>
            <a:r>
              <a:rPr lang="fi-FI" dirty="0">
                <a:latin typeface="Arial"/>
                <a:cs typeface="Arial"/>
              </a:rPr>
              <a:t>, </a:t>
            </a:r>
            <a:r>
              <a:rPr lang="fi-FI" dirty="0" err="1">
                <a:latin typeface="Arial"/>
                <a:cs typeface="Arial"/>
              </a:rPr>
              <a:t>beginnen</a:t>
            </a:r>
            <a:r>
              <a:rPr lang="fi-FI" dirty="0">
                <a:latin typeface="Arial"/>
                <a:cs typeface="Arial"/>
              </a:rPr>
              <a:t> </a:t>
            </a:r>
            <a:r>
              <a:rPr lang="fi-FI" dirty="0" err="1">
                <a:latin typeface="Arial"/>
                <a:cs typeface="Arial"/>
              </a:rPr>
              <a:t>computerschermen</a:t>
            </a:r>
            <a:r>
              <a:rPr lang="fi-FI" dirty="0">
                <a:latin typeface="Arial"/>
                <a:cs typeface="Arial"/>
              </a:rPr>
              <a:t> te </a:t>
            </a:r>
            <a:r>
              <a:rPr lang="fi-FI" dirty="0" err="1">
                <a:latin typeface="Arial"/>
                <a:cs typeface="Arial"/>
              </a:rPr>
              <a:t>knipperen</a:t>
            </a:r>
            <a:r>
              <a:rPr lang="fi-FI" dirty="0">
                <a:latin typeface="Arial"/>
                <a:cs typeface="Arial"/>
              </a:rPr>
              <a:t> en </a:t>
            </a:r>
            <a:r>
              <a:rPr lang="fi-FI" dirty="0" err="1">
                <a:latin typeface="Arial"/>
                <a:cs typeface="Arial"/>
              </a:rPr>
              <a:t>rollen</a:t>
            </a:r>
            <a:r>
              <a:rPr lang="fi-FI" dirty="0">
                <a:latin typeface="Arial"/>
                <a:cs typeface="Arial"/>
              </a:rPr>
              <a:t> </a:t>
            </a:r>
            <a:r>
              <a:rPr lang="fi-FI" dirty="0" err="1">
                <a:latin typeface="Arial"/>
                <a:cs typeface="Arial"/>
              </a:rPr>
              <a:t>er</a:t>
            </a:r>
            <a:r>
              <a:rPr lang="fi-FI" dirty="0">
                <a:latin typeface="Arial"/>
                <a:cs typeface="Arial"/>
              </a:rPr>
              <a:t> </a:t>
            </a:r>
            <a:r>
              <a:rPr lang="fi-FI" dirty="0" err="1">
                <a:latin typeface="Arial"/>
                <a:cs typeface="Arial"/>
              </a:rPr>
              <a:t>vreemde</a:t>
            </a:r>
            <a:r>
              <a:rPr lang="fi-FI" dirty="0">
                <a:latin typeface="Arial"/>
                <a:cs typeface="Arial"/>
              </a:rPr>
              <a:t> </a:t>
            </a:r>
            <a:r>
              <a:rPr lang="fi-FI" dirty="0" err="1">
                <a:latin typeface="Arial"/>
                <a:cs typeface="Arial"/>
              </a:rPr>
              <a:t>briefjes</a:t>
            </a:r>
            <a:r>
              <a:rPr lang="fi-FI" dirty="0">
                <a:latin typeface="Arial"/>
                <a:cs typeface="Arial"/>
              </a:rPr>
              <a:t> uit de </a:t>
            </a:r>
            <a:r>
              <a:rPr lang="fi-FI" dirty="0" err="1">
                <a:latin typeface="Arial"/>
                <a:cs typeface="Arial"/>
              </a:rPr>
              <a:t>printer</a:t>
            </a:r>
            <a:r>
              <a:rPr lang="fi-FI" dirty="0">
                <a:latin typeface="Arial"/>
                <a:cs typeface="Arial"/>
              </a:rPr>
              <a:t> -&gt; </a:t>
            </a:r>
            <a:r>
              <a:rPr lang="fi-FI" dirty="0" err="1">
                <a:latin typeface="Arial"/>
                <a:cs typeface="Arial"/>
              </a:rPr>
              <a:t>hackerbriefjes</a:t>
            </a:r>
            <a:r>
              <a:rPr lang="fi-FI" dirty="0">
                <a:latin typeface="Arial"/>
                <a:cs typeface="Arial"/>
              </a:rPr>
              <a:t> </a:t>
            </a:r>
            <a:r>
              <a:rPr lang="fi-FI" dirty="0" err="1">
                <a:latin typeface="Arial"/>
                <a:cs typeface="Arial"/>
              </a:rPr>
              <a:t>uitdelen</a:t>
            </a:r>
            <a:r>
              <a:rPr lang="fi-FI" dirty="0">
                <a:latin typeface="Arial"/>
                <a:cs typeface="Arial"/>
              </a:rPr>
              <a:t> en video </a:t>
            </a:r>
            <a:r>
              <a:rPr lang="fi-FI" dirty="0" err="1">
                <a:latin typeface="Arial"/>
                <a:cs typeface="Arial"/>
              </a:rPr>
              <a:t>afspelen</a:t>
            </a:r>
            <a:r>
              <a:rPr lang="fi-FI" dirty="0">
                <a:latin typeface="Arial"/>
                <a:cs typeface="Arial"/>
              </a:rPr>
              <a:t>.</a:t>
            </a:r>
          </a:p>
          <a:p>
            <a:endParaRPr lang="fi-FI" dirty="0">
              <a:latin typeface="Arial" panose="020B0604020202020204" pitchFamily="34" charset="0"/>
              <a:cs typeface="Arial" panose="020B0604020202020204" pitchFamily="34" charset="0"/>
            </a:endParaRPr>
          </a:p>
          <a:p>
            <a:endParaRPr lang="fi-FI" dirty="0">
              <a:latin typeface="Arial" panose="020B0604020202020204" pitchFamily="34" charset="0"/>
              <a:cs typeface="Arial" panose="020B0604020202020204" pitchFamily="34" charset="0"/>
            </a:endParaRPr>
          </a:p>
          <a:p>
            <a:endParaRPr lang="nl-NL" dirty="0">
              <a:latin typeface="Arial" panose="020B0604020202020204" pitchFamily="34" charset="0"/>
              <a:cs typeface="Arial" panose="020B060402020202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13</a:t>
            </a:fld>
            <a:endParaRPr lang="nl-NL"/>
          </a:p>
        </p:txBody>
      </p:sp>
    </p:spTree>
    <p:extLst>
      <p:ext uri="{BB962C8B-B14F-4D97-AF65-F5344CB8AC3E}">
        <p14:creationId xmlns:p14="http://schemas.microsoft.com/office/powerpoint/2010/main" val="32298350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latin typeface="Arial" panose="020B0604020202020204" pitchFamily="34" charset="0"/>
              <a:cs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14</a:t>
            </a:fld>
            <a:endParaRPr lang="nl-NL"/>
          </a:p>
        </p:txBody>
      </p:sp>
    </p:spTree>
    <p:extLst>
      <p:ext uri="{BB962C8B-B14F-4D97-AF65-F5344CB8AC3E}">
        <p14:creationId xmlns:p14="http://schemas.microsoft.com/office/powerpoint/2010/main" val="6328498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latin typeface="Arial"/>
                <a:cs typeface="Arial"/>
              </a:rPr>
              <a:t>Photo by Markus Winkler on </a:t>
            </a:r>
            <a:r>
              <a:rPr lang="en-US" dirty="0" err="1">
                <a:latin typeface="Arial"/>
                <a:cs typeface="Arial"/>
              </a:rPr>
              <a:t>Unsplash</a:t>
            </a:r>
            <a:r>
              <a:rPr lang="en-US" dirty="0">
                <a:latin typeface="Arial"/>
                <a:cs typeface="Arial"/>
              </a:rPr>
              <a:t>,</a:t>
            </a:r>
          </a:p>
          <a:p>
            <a:r>
              <a:rPr lang="nl-NL" dirty="0">
                <a:latin typeface="Arial"/>
                <a:cs typeface="Arial"/>
              </a:rPr>
              <a:t>https://unsplash.com/@markuswinkler</a:t>
            </a:r>
          </a:p>
          <a:p>
            <a:endParaRPr lang="nl-NL" dirty="0">
              <a:latin typeface="Arial" panose="020B0604020202020204" pitchFamily="34" charset="0"/>
              <a:cs typeface="Arial" panose="020B0604020202020204" pitchFamily="34" charset="0"/>
            </a:endParaRPr>
          </a:p>
          <a:p>
            <a:r>
              <a:rPr lang="nl-NL" dirty="0">
                <a:latin typeface="Arial" panose="020B0604020202020204" pitchFamily="34" charset="0"/>
                <a:cs typeface="Arial" panose="020B0604020202020204" pitchFamily="34" charset="0"/>
              </a:rPr>
              <a:t>Ronde 2:</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latin typeface="Arial" panose="020B0604020202020204" pitchFamily="34" charset="0"/>
                <a:cs typeface="Arial" panose="020B0604020202020204" pitchFamily="34" charset="0"/>
              </a:rPr>
              <a:t>Het is flink mis op de school en de problemen zullen waarschijnlijk nog wel even aanhouden. In deze ronde gaat het team het bestaande beeld aanvullen en opnieuw alle fases doorlopen. De informatiecoördinator deelt het bestaande beeld en daar wordt weer op aangevuld. Check ook goed of de nieuwe situatie zorgt voor nieuwe thema’s.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err="1">
                <a:latin typeface="Arial" panose="020B0604020202020204" pitchFamily="34" charset="0"/>
                <a:cs typeface="Arial" panose="020B0604020202020204" pitchFamily="34" charset="0"/>
              </a:rPr>
              <a:t>Injects</a:t>
            </a:r>
            <a:r>
              <a:rPr lang="nl-NL" dirty="0">
                <a:latin typeface="Arial" panose="020B0604020202020204" pitchFamily="34" charset="0"/>
                <a:cs typeface="Arial" panose="020B0604020202020204" pitchFamily="34" charset="0"/>
              </a:rPr>
              <a:t> ronde 2:</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latin typeface="Arial" panose="020B0604020202020204" pitchFamily="34" charset="0"/>
                <a:cs typeface="Arial" panose="020B0604020202020204" pitchFamily="34" charset="0"/>
              </a:rPr>
              <a:t>Het is later op de dag en de leerlingen en ouders beginnen onrustig te worden. </a:t>
            </a:r>
            <a:r>
              <a:rPr lang="fi-FI" dirty="0" err="1">
                <a:latin typeface="Arial" panose="020B0604020202020204" pitchFamily="34" charset="0"/>
                <a:cs typeface="Arial" panose="020B0604020202020204" pitchFamily="34" charset="0"/>
              </a:rPr>
              <a:t>Een</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ouder</a:t>
            </a:r>
            <a:r>
              <a:rPr lang="fi-FI" dirty="0">
                <a:latin typeface="Arial" panose="020B0604020202020204" pitchFamily="34" charset="0"/>
                <a:cs typeface="Arial" panose="020B0604020202020204" pitchFamily="34" charset="0"/>
              </a:rPr>
              <a:t> is </a:t>
            </a:r>
            <a:r>
              <a:rPr lang="fi-FI" dirty="0" err="1">
                <a:latin typeface="Arial" panose="020B0604020202020204" pitchFamily="34" charset="0"/>
                <a:cs typeface="Arial" panose="020B0604020202020204" pitchFamily="34" charset="0"/>
              </a:rPr>
              <a:t>naar</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school</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gekomen</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om</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verhaal</a:t>
            </a:r>
            <a:r>
              <a:rPr lang="fi-FI" dirty="0">
                <a:latin typeface="Arial" panose="020B0604020202020204" pitchFamily="34" charset="0"/>
                <a:cs typeface="Arial" panose="020B0604020202020204" pitchFamily="34" charset="0"/>
              </a:rPr>
              <a:t> te </a:t>
            </a:r>
            <a:r>
              <a:rPr lang="fi-FI" dirty="0" err="1">
                <a:latin typeface="Arial" panose="020B0604020202020204" pitchFamily="34" charset="0"/>
                <a:cs typeface="Arial" panose="020B0604020202020204" pitchFamily="34" charset="0"/>
              </a:rPr>
              <a:t>halen</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over</a:t>
            </a:r>
            <a:r>
              <a:rPr lang="fi-FI" dirty="0">
                <a:latin typeface="Arial" panose="020B0604020202020204" pitchFamily="34" charset="0"/>
                <a:cs typeface="Arial" panose="020B0604020202020204" pitchFamily="34" charset="0"/>
              </a:rPr>
              <a:t> de </a:t>
            </a:r>
            <a:r>
              <a:rPr lang="fi-FI" dirty="0" err="1">
                <a:latin typeface="Arial" panose="020B0604020202020204" pitchFamily="34" charset="0"/>
                <a:cs typeface="Arial" panose="020B0604020202020204" pitchFamily="34" charset="0"/>
              </a:rPr>
              <a:t>situatie</a:t>
            </a:r>
            <a:r>
              <a:rPr lang="fi-FI" dirty="0">
                <a:latin typeface="Arial" panose="020B0604020202020204" pitchFamily="34" charset="0"/>
                <a:cs typeface="Arial" panose="020B0604020202020204" pitchFamily="34" charset="0"/>
              </a:rPr>
              <a:t>, hoe de </a:t>
            </a:r>
            <a:r>
              <a:rPr lang="fi-FI" dirty="0" err="1">
                <a:latin typeface="Arial" panose="020B0604020202020204" pitchFamily="34" charset="0"/>
                <a:cs typeface="Arial" panose="020B0604020202020204" pitchFamily="34" charset="0"/>
              </a:rPr>
              <a:t>ouder</a:t>
            </a:r>
            <a:r>
              <a:rPr lang="fi-FI" dirty="0">
                <a:latin typeface="Arial" panose="020B0604020202020204" pitchFamily="34" charset="0"/>
                <a:cs typeface="Arial" panose="020B0604020202020204" pitchFamily="34" charset="0"/>
              </a:rPr>
              <a:t> te </a:t>
            </a:r>
            <a:r>
              <a:rPr lang="fi-FI" dirty="0" err="1">
                <a:latin typeface="Arial" panose="020B0604020202020204" pitchFamily="34" charset="0"/>
                <a:cs typeface="Arial" panose="020B0604020202020204" pitchFamily="34" charset="0"/>
              </a:rPr>
              <a:t>horen</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heeft</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gekregen</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wat</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er</a:t>
            </a:r>
            <a:r>
              <a:rPr lang="fi-FI" dirty="0">
                <a:latin typeface="Arial" panose="020B0604020202020204" pitchFamily="34" charset="0"/>
                <a:cs typeface="Arial" panose="020B0604020202020204" pitchFamily="34" charset="0"/>
              </a:rPr>
              <a:t> op </a:t>
            </a:r>
            <a:r>
              <a:rPr lang="fi-FI" dirty="0" err="1">
                <a:latin typeface="Arial" panose="020B0604020202020204" pitchFamily="34" charset="0"/>
                <a:cs typeface="Arial" panose="020B0604020202020204" pitchFamily="34" charset="0"/>
              </a:rPr>
              <a:t>school</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speelt</a:t>
            </a:r>
            <a:r>
              <a:rPr lang="fi-FI" dirty="0">
                <a:latin typeface="Arial" panose="020B0604020202020204" pitchFamily="34" charset="0"/>
                <a:cs typeface="Arial" panose="020B0604020202020204" pitchFamily="34" charset="0"/>
              </a:rPr>
              <a:t> is </a:t>
            </a:r>
            <a:r>
              <a:rPr lang="fi-FI" dirty="0" err="1">
                <a:latin typeface="Arial" panose="020B0604020202020204" pitchFamily="34" charset="0"/>
                <a:cs typeface="Arial" panose="020B0604020202020204" pitchFamily="34" charset="0"/>
              </a:rPr>
              <a:t>niet</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helemaal</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duidelijk</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Haal</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je</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beste</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boze</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ouder</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naar</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boven</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inspiratie</a:t>
            </a:r>
            <a:r>
              <a:rPr lang="fi-FI" dirty="0">
                <a:latin typeface="Arial" panose="020B0604020202020204" pitchFamily="34" charset="0"/>
                <a:cs typeface="Arial" panose="020B0604020202020204" pitchFamily="34" charset="0"/>
              </a:rPr>
              <a:t>: HOE KAN DIT GEBEUREN, HET GAAT HIER WEL OVER DE TOEKOMST VAN MIJN KIND </a:t>
            </a:r>
          </a:p>
          <a:p>
            <a:endParaRPr lang="nl-NL" dirty="0">
              <a:latin typeface="Arial" panose="020B0604020202020204" pitchFamily="34" charset="0"/>
              <a:cs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15</a:t>
            </a:fld>
            <a:endParaRPr lang="nl-NL"/>
          </a:p>
        </p:txBody>
      </p:sp>
    </p:spTree>
    <p:extLst>
      <p:ext uri="{BB962C8B-B14F-4D97-AF65-F5344CB8AC3E}">
        <p14:creationId xmlns:p14="http://schemas.microsoft.com/office/powerpoint/2010/main" val="11084180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Reflecteer samen met het team op het verloop van de oefening. Deel wat jou opviel en sta ook stil bij </a:t>
            </a:r>
            <a:r>
              <a:rPr lang="nl-NL" dirty="0">
                <a:effectLst/>
              </a:rPr>
              <a:t>de </a:t>
            </a:r>
            <a:r>
              <a:rPr lang="nl-NL" dirty="0"/>
              <a:t>vervolgstappen</a:t>
            </a:r>
            <a:r>
              <a:rPr lang="nl-NL" dirty="0">
                <a:effectLst/>
              </a:rPr>
              <a:t>. </a:t>
            </a:r>
            <a:r>
              <a:rPr lang="nl-NL" dirty="0"/>
              <a:t>Welke procedures moeten nodig worden vastgelegd of waar willen </a:t>
            </a:r>
            <a:r>
              <a:rPr lang="nl-NL" dirty="0">
                <a:effectLst/>
              </a:rPr>
              <a:t>jullie </a:t>
            </a:r>
            <a:r>
              <a:rPr lang="nl-NL" dirty="0"/>
              <a:t>bij een volgende oefening aandacht aan besteden?</a:t>
            </a:r>
          </a:p>
          <a:p>
            <a:endParaRPr lang="nl-NL" dirty="0"/>
          </a:p>
          <a:p>
            <a:r>
              <a:rPr lang="nl-NL" dirty="0"/>
              <a:t>Hackersbriefje en focus van het crisisteam:</a:t>
            </a:r>
          </a:p>
          <a:p>
            <a:r>
              <a:rPr lang="nl-NL" dirty="0"/>
              <a:t>Als het team ervoor heeft gekozen om </a:t>
            </a:r>
            <a:r>
              <a:rPr lang="nl-NL" dirty="0">
                <a:effectLst/>
              </a:rPr>
              <a:t>de </a:t>
            </a:r>
            <a:r>
              <a:rPr lang="nl-NL" dirty="0"/>
              <a:t>code op het hackersbriefje te ontcijferen, hebben ze wellicht ontdekt dat hier sprake is van </a:t>
            </a:r>
            <a:r>
              <a:rPr lang="nl-NL" dirty="0">
                <a:effectLst/>
              </a:rPr>
              <a:t>een</a:t>
            </a:r>
            <a:r>
              <a:rPr lang="nl-NL" dirty="0"/>
              <a:t> zogenoemde Rick </a:t>
            </a:r>
            <a:r>
              <a:rPr lang="nl-NL" dirty="0" err="1"/>
              <a:t>Roll</a:t>
            </a:r>
            <a:r>
              <a:rPr lang="nl-NL" dirty="0">
                <a:effectLst/>
              </a:rPr>
              <a:t>. </a:t>
            </a:r>
            <a:r>
              <a:rPr lang="nl-NL" dirty="0"/>
              <a:t>Het kost aardig wat tijd om deze code te ontcijferen, maar uiteindelijk levert het niets op.</a:t>
            </a:r>
          </a:p>
          <a:p>
            <a:endParaRPr lang="nl-NL" dirty="0"/>
          </a:p>
          <a:p>
            <a:r>
              <a:rPr lang="nl-NL" dirty="0"/>
              <a:t>De onderliggende boodschap bij deze code is: specifiek bij cybersecuritycrises is er weinig informatie beschikbaar en blijft lang onduidelijkheid ontstaan over hoe het heeft kunnen gebeuren. Crisisbeheersing is het maken van zo goed mogelijke keuzes met beperkte informatie. Let op dat je team niet te veel energie besteedt aan het zoeken naar meer informatie en houvast en daardoor tijd tekortkomt voor het uitvoeren van taken.</a:t>
            </a: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16</a:t>
            </a:fld>
            <a:endParaRPr lang="nl-NL"/>
          </a:p>
        </p:txBody>
      </p:sp>
    </p:spTree>
    <p:extLst>
      <p:ext uri="{BB962C8B-B14F-4D97-AF65-F5344CB8AC3E}">
        <p14:creationId xmlns:p14="http://schemas.microsoft.com/office/powerpoint/2010/main" val="2728473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Tijdens de oefenrondes kun je erachter komen dat het team toch langer dan 15 minuten in de eerste ronde en 10 minuten in de tweede ronde nodig heeft. Het doel van de relatief beperkte tijd is het creëren van de (tijds)druk die in een echte crisis ook bestaat. Maar als het team echt tijd tekortkomt om de rondes goed te doorlopen, geef ze dan meer tijd.</a:t>
            </a: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3</a:t>
            </a:fld>
            <a:endParaRPr lang="nl-NL"/>
          </a:p>
        </p:txBody>
      </p:sp>
    </p:spTree>
    <p:extLst>
      <p:ext uri="{BB962C8B-B14F-4D97-AF65-F5344CB8AC3E}">
        <p14:creationId xmlns:p14="http://schemas.microsoft.com/office/powerpoint/2010/main" val="3207347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effectLst/>
              </a:rPr>
              <a:t>De BOB-structuur is een overlegmodel voor crisismanagementteams</a:t>
            </a:r>
            <a:r>
              <a:rPr lang="nl-NL" dirty="0"/>
              <a:t> </a:t>
            </a:r>
            <a:r>
              <a:rPr lang="nl-NL" dirty="0">
                <a:effectLst/>
              </a:rPr>
              <a:t>dat houvast kan bieden tijdens een crisis. Maar waarom gebruiken we</a:t>
            </a:r>
            <a:r>
              <a:rPr lang="nl-NL" dirty="0"/>
              <a:t> </a:t>
            </a:r>
            <a:r>
              <a:rPr lang="nl-NL" dirty="0">
                <a:effectLst/>
              </a:rPr>
              <a:t>dit overlegmodel en niet iets anders?</a:t>
            </a:r>
            <a:endParaRPr lang="nl-NL" dirty="0"/>
          </a:p>
          <a:p>
            <a:r>
              <a:rPr lang="nl-NL" dirty="0"/>
              <a:t>► </a:t>
            </a:r>
            <a:r>
              <a:rPr lang="nl-NL" dirty="0">
                <a:effectLst/>
              </a:rPr>
              <a:t>De BOB-structuur is ontwikkeld door de brandweer en wordt ook</a:t>
            </a:r>
            <a:r>
              <a:rPr lang="nl-NL" dirty="0"/>
              <a:t> </a:t>
            </a:r>
            <a:r>
              <a:rPr lang="nl-NL" dirty="0">
                <a:effectLst/>
              </a:rPr>
              <a:t>door de andere hulpdiensten gebruikt. Ook de nationale</a:t>
            </a:r>
            <a:endParaRPr lang="nl-NL" dirty="0"/>
          </a:p>
          <a:p>
            <a:r>
              <a:rPr lang="nl-NL" dirty="0">
                <a:effectLst/>
              </a:rPr>
              <a:t>crisisstructuur werkt met de BOB-structuur, het is dus de gouden</a:t>
            </a:r>
            <a:r>
              <a:rPr lang="nl-NL" dirty="0"/>
              <a:t> </a:t>
            </a:r>
            <a:r>
              <a:rPr lang="nl-NL" dirty="0">
                <a:effectLst/>
              </a:rPr>
              <a:t>standaard voor crisisteams.</a:t>
            </a:r>
            <a:endParaRPr lang="nl-NL" dirty="0"/>
          </a:p>
          <a:p>
            <a:r>
              <a:rPr lang="nl-NL"/>
              <a:t>► </a:t>
            </a:r>
            <a:r>
              <a:rPr lang="nl-NL">
                <a:effectLst/>
              </a:rPr>
              <a:t>De BOB-structuur is flexibel in te zetten en geeft structuur</a:t>
            </a:r>
            <a:r>
              <a:rPr lang="nl-NL"/>
              <a:t> </a:t>
            </a:r>
            <a:r>
              <a:rPr lang="nl-NL">
                <a:effectLst/>
              </a:rPr>
              <a:t>onafhankelijk van de inhoud. Wat voor crisis je ook hebt, deze</a:t>
            </a:r>
            <a:endParaRPr lang="nl-NL"/>
          </a:p>
          <a:p>
            <a:r>
              <a:rPr lang="nl-NL" dirty="0">
                <a:effectLst/>
              </a:rPr>
              <a:t>manier van werken helpt. Daarom is het overlegmodel zowel in te</a:t>
            </a:r>
            <a:r>
              <a:rPr lang="nl-NL" dirty="0"/>
              <a:t> </a:t>
            </a:r>
            <a:r>
              <a:rPr lang="nl-NL" dirty="0">
                <a:effectLst/>
              </a:rPr>
              <a:t>zetten door bestuurders voor strategisch crisisoverleg als voor meer</a:t>
            </a:r>
            <a:r>
              <a:rPr lang="nl-NL" dirty="0"/>
              <a:t> </a:t>
            </a:r>
            <a:r>
              <a:rPr lang="nl-NL" dirty="0">
                <a:effectLst/>
              </a:rPr>
              <a:t>operationele crisisoverleggen.</a:t>
            </a:r>
            <a:endParaRPr lang="nl-NL" dirty="0"/>
          </a:p>
          <a:p>
            <a:r>
              <a:rPr lang="nl-NL" dirty="0"/>
              <a:t>► </a:t>
            </a:r>
            <a:r>
              <a:rPr lang="nl-NL" dirty="0">
                <a:effectLst/>
              </a:rPr>
              <a:t>De BOB-structuur is alleen gericht op de crisisvergadering en </a:t>
            </a:r>
            <a:r>
              <a:rPr lang="nl-NL" dirty="0"/>
              <a:t>geeft hier</a:t>
            </a:r>
            <a:r>
              <a:rPr lang="nl-NL" dirty="0">
                <a:effectLst/>
              </a:rPr>
              <a:t> houvast aan. Als je al eigen procedures hebt voor crisis of eigen</a:t>
            </a:r>
            <a:r>
              <a:rPr lang="nl-NL" dirty="0"/>
              <a:t> </a:t>
            </a:r>
            <a:r>
              <a:rPr lang="nl-NL" dirty="0">
                <a:effectLst/>
              </a:rPr>
              <a:t>plannen, past het model daar gemakkelijk binnen. Daarom valt het</a:t>
            </a:r>
            <a:r>
              <a:rPr lang="nl-NL" dirty="0"/>
              <a:t> </a:t>
            </a:r>
            <a:r>
              <a:rPr lang="nl-NL" dirty="0">
                <a:effectLst/>
              </a:rPr>
              <a:t>in te passen in de manier van werken van jouw organisatie</a:t>
            </a:r>
            <a:r>
              <a:rPr lang="nl-NL" dirty="0"/>
              <a:t>. </a:t>
            </a:r>
          </a:p>
          <a:p>
            <a:r>
              <a:rPr lang="nl-NL"/>
              <a:t>► </a:t>
            </a:r>
            <a:r>
              <a:rPr lang="nl-NL">
                <a:effectLst/>
              </a:rPr>
              <a:t>In een crisis komt veel op je af. Niet alle informatie is direct</a:t>
            </a:r>
            <a:r>
              <a:rPr lang="nl-NL"/>
              <a:t> </a:t>
            </a:r>
            <a:r>
              <a:rPr lang="nl-NL">
                <a:effectLst/>
              </a:rPr>
              <a:t>beschikbaar en er heerst onduidelijkheid. Een goede</a:t>
            </a:r>
            <a:endParaRPr lang="nl-NL"/>
          </a:p>
          <a:p>
            <a:r>
              <a:rPr lang="nl-NL" dirty="0">
                <a:effectLst/>
              </a:rPr>
              <a:t>crisisvergadering waarin een gezamenlijk beeld wordt </a:t>
            </a:r>
            <a:r>
              <a:rPr lang="nl-NL" dirty="0"/>
              <a:t>gecreëerd</a:t>
            </a:r>
            <a:r>
              <a:rPr lang="nl-NL" dirty="0">
                <a:effectLst/>
              </a:rPr>
              <a:t> en</a:t>
            </a:r>
            <a:r>
              <a:rPr lang="nl-NL" dirty="0"/>
              <a:t> </a:t>
            </a:r>
            <a:r>
              <a:rPr lang="nl-NL" dirty="0">
                <a:effectLst/>
              </a:rPr>
              <a:t>waarin duidelijk is wie wat doet geeft houvast en biedt een solide</a:t>
            </a:r>
            <a:r>
              <a:rPr lang="nl-NL" dirty="0"/>
              <a:t> </a:t>
            </a:r>
            <a:r>
              <a:rPr lang="nl-NL" dirty="0">
                <a:effectLst/>
              </a:rPr>
              <a:t>basis voor het managen van de crisis.</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4</a:t>
            </a:fld>
            <a:endParaRPr lang="nl-NL"/>
          </a:p>
        </p:txBody>
      </p:sp>
    </p:spTree>
    <p:extLst>
      <p:ext uri="{BB962C8B-B14F-4D97-AF65-F5344CB8AC3E}">
        <p14:creationId xmlns:p14="http://schemas.microsoft.com/office/powerpoint/2010/main" val="3004781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defRPr/>
            </a:pPr>
            <a:r>
              <a:rPr lang="nl-NL" dirty="0">
                <a:effectLst/>
              </a:rPr>
              <a:t>De BOB-structuur is een overlegmodel voor crisismanagementteams en</a:t>
            </a:r>
            <a:r>
              <a:rPr lang="nl-NL" dirty="0"/>
              <a:t> </a:t>
            </a:r>
            <a:r>
              <a:rPr lang="nl-NL" dirty="0">
                <a:effectLst/>
              </a:rPr>
              <a:t>is een afkorting. De letters staan voor Beeldvorming, Oordeelsvorming</a:t>
            </a:r>
            <a:r>
              <a:rPr lang="nl-NL" dirty="0"/>
              <a:t> </a:t>
            </a:r>
            <a:r>
              <a:rPr lang="nl-NL" dirty="0">
                <a:effectLst/>
              </a:rPr>
              <a:t>en Besluitvorming. Dit zijn ook de drie fases die een crisisteam bij</a:t>
            </a:r>
            <a:r>
              <a:rPr lang="nl-NL" dirty="0"/>
              <a:t> </a:t>
            </a:r>
            <a:r>
              <a:rPr lang="nl-NL" dirty="0">
                <a:effectLst/>
              </a:rPr>
              <a:t>iedere vergadering minimaal één keer doorloopt. In de oefening</a:t>
            </a:r>
            <a:r>
              <a:rPr lang="nl-NL" dirty="0"/>
              <a:t> </a:t>
            </a:r>
            <a:r>
              <a:rPr lang="nl-NL" dirty="0">
                <a:effectLst/>
              </a:rPr>
              <a:t>betekent dit, dat ronde in ieder geval de drie fases worden doorlopen.</a:t>
            </a:r>
            <a:r>
              <a:rPr lang="nl-NL" dirty="0"/>
              <a:t> </a:t>
            </a:r>
            <a:r>
              <a:rPr lang="nl-NL" dirty="0">
                <a:effectLst/>
              </a:rPr>
              <a:t>Dat zorgt voor structuur en houvast.</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5</a:t>
            </a:fld>
            <a:endParaRPr lang="nl-NL"/>
          </a:p>
        </p:txBody>
      </p:sp>
    </p:spTree>
    <p:extLst>
      <p:ext uri="{BB962C8B-B14F-4D97-AF65-F5344CB8AC3E}">
        <p14:creationId xmlns:p14="http://schemas.microsoft.com/office/powerpoint/2010/main" val="2399521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kern="100" dirty="0">
                <a:effectLst/>
              </a:rPr>
              <a:t>Beeldvorming: informatie verzamelen</a:t>
            </a:r>
            <a:endParaRPr lang="nl-NL" dirty="0"/>
          </a:p>
          <a:p>
            <a:r>
              <a:rPr lang="nl-NL" kern="100">
                <a:effectLst/>
              </a:rPr>
              <a:t>Het doel van beeldvorming is om tot een gezamenlijk beeld te komen</a:t>
            </a:r>
            <a:r>
              <a:rPr lang="nl-NL" kern="100"/>
              <a:t> </a:t>
            </a:r>
            <a:r>
              <a:rPr lang="nl-NL" kern="100">
                <a:effectLst/>
              </a:rPr>
              <a:t>van de actuele situatie. Wat is er feitelijk aan de hand? Een gezamenlijk</a:t>
            </a:r>
            <a:r>
              <a:rPr lang="nl-NL" kern="100"/>
              <a:t> </a:t>
            </a:r>
            <a:r>
              <a:rPr lang="nl-NL" kern="100">
                <a:effectLst/>
              </a:rPr>
              <a:t>beeld is noodzakelijk om de situatie te kunnen beoordelen en te</a:t>
            </a:r>
            <a:r>
              <a:rPr lang="nl-NL" kern="100"/>
              <a:t> </a:t>
            </a:r>
            <a:r>
              <a:rPr lang="nl-NL" kern="100">
                <a:effectLst/>
              </a:rPr>
              <a:t>besluiten wat iedereen moet gaan doen.</a:t>
            </a:r>
            <a:endParaRPr lang="nl-NL"/>
          </a:p>
          <a:p>
            <a:r>
              <a:rPr lang="nl-NL" kern="100" dirty="0">
                <a:effectLst/>
              </a:rPr>
              <a:t>Beeldvorming is gericht op feitelijke informatie, niet op een mening of</a:t>
            </a:r>
            <a:r>
              <a:rPr lang="nl-NL" kern="100" dirty="0"/>
              <a:t> </a:t>
            </a:r>
            <a:r>
              <a:rPr lang="nl-NL" kern="100" dirty="0">
                <a:effectLst/>
              </a:rPr>
              <a:t>een eigen inschatting. Het is niet de bedoeling om met elkaar </a:t>
            </a:r>
            <a:r>
              <a:rPr lang="nl-NL" kern="100" dirty="0"/>
              <a:t>in discussie</a:t>
            </a:r>
            <a:r>
              <a:rPr lang="nl-NL" kern="100" dirty="0">
                <a:effectLst/>
              </a:rPr>
              <a:t> te gaan, maar om zoveel mogelijk informatie te verzamelen.</a:t>
            </a:r>
            <a:r>
              <a:rPr lang="nl-NL" kern="100" dirty="0"/>
              <a:t> </a:t>
            </a:r>
            <a:endParaRPr lang="nl-NL"/>
          </a:p>
          <a:p>
            <a:endParaRPr lang="nl-NL" kern="100" dirty="0"/>
          </a:p>
          <a:p>
            <a:r>
              <a:rPr lang="nl-NL" kern="100" dirty="0">
                <a:effectLst/>
              </a:rPr>
              <a:t>Als team </a:t>
            </a:r>
            <a:r>
              <a:rPr lang="nl-NL" kern="100" dirty="0"/>
              <a:t>beantwoord </a:t>
            </a:r>
            <a:r>
              <a:rPr lang="nl-NL" kern="100" dirty="0">
                <a:effectLst/>
              </a:rPr>
              <a:t>je een aantal vragen:</a:t>
            </a:r>
            <a:endParaRPr lang="nl-NL" dirty="0"/>
          </a:p>
          <a:p>
            <a:r>
              <a:rPr lang="nl-NL" kern="100" dirty="0"/>
              <a:t>► </a:t>
            </a:r>
            <a:r>
              <a:rPr lang="nl-NL" kern="100" dirty="0">
                <a:effectLst/>
              </a:rPr>
              <a:t>Wat weten we? Deel informatie met elkaar. Deze informatie kun je</a:t>
            </a:r>
            <a:r>
              <a:rPr lang="nl-NL" kern="100" dirty="0"/>
              <a:t> </a:t>
            </a:r>
            <a:r>
              <a:rPr lang="nl-NL" kern="100" dirty="0">
                <a:effectLst/>
              </a:rPr>
              <a:t>ook buiten het overleg ophalen bij collega’s, leveranciers en andere</a:t>
            </a:r>
            <a:r>
              <a:rPr lang="nl-NL" kern="100" dirty="0"/>
              <a:t> </a:t>
            </a:r>
            <a:r>
              <a:rPr lang="nl-NL" kern="100" dirty="0">
                <a:effectLst/>
              </a:rPr>
              <a:t>betrokkenen Weten we zeker dat dit klopt? Controleer de </a:t>
            </a:r>
            <a:r>
              <a:rPr lang="nl-NL" kern="100" dirty="0"/>
              <a:t>informatie die</a:t>
            </a:r>
            <a:r>
              <a:rPr lang="nl-NL" kern="100" dirty="0">
                <a:effectLst/>
              </a:rPr>
              <a:t> je hebt ontvangen, is het feitelijk juist? Soms denken we onszelf</a:t>
            </a:r>
            <a:r>
              <a:rPr lang="nl-NL" kern="100" dirty="0"/>
              <a:t> </a:t>
            </a:r>
            <a:r>
              <a:rPr lang="nl-NL" kern="100" dirty="0">
                <a:effectLst/>
              </a:rPr>
              <a:t>iets te herinneren, maar klopt het niet.</a:t>
            </a:r>
            <a:endParaRPr lang="nl-NL"/>
          </a:p>
          <a:p>
            <a:r>
              <a:rPr lang="nl-NL" kern="100" dirty="0"/>
              <a:t>► </a:t>
            </a:r>
            <a:r>
              <a:rPr lang="nl-NL" kern="100" dirty="0">
                <a:effectLst/>
              </a:rPr>
              <a:t>Welke informatie missen we nog? Welke gaten zitten er nog in het</a:t>
            </a:r>
            <a:r>
              <a:rPr lang="nl-NL" kern="100" dirty="0"/>
              <a:t> </a:t>
            </a:r>
            <a:r>
              <a:rPr lang="nl-NL" kern="100" dirty="0">
                <a:effectLst/>
              </a:rPr>
              <a:t>informatieproces? Hoe ga je de ontbrekende informatie verzamelen?</a:t>
            </a:r>
            <a:r>
              <a:rPr lang="nl-NL" kern="100" dirty="0"/>
              <a:t> </a:t>
            </a:r>
            <a:endParaRPr lang="nl-NL"/>
          </a:p>
          <a:p>
            <a:r>
              <a:rPr lang="nl-NL" kern="100"/>
              <a:t>► </a:t>
            </a:r>
            <a:r>
              <a:rPr lang="nl-NL" kern="100">
                <a:effectLst/>
              </a:rPr>
              <a:t>Zitten de juiste mensen aan tafel? Wie missen we nog? Het komt</a:t>
            </a:r>
            <a:r>
              <a:rPr lang="nl-NL" kern="100"/>
              <a:t> </a:t>
            </a:r>
            <a:r>
              <a:rPr lang="nl-NL" kern="100">
                <a:effectLst/>
              </a:rPr>
              <a:t>regelmatig voor dat je merkt dat er nog informatie of expertise</a:t>
            </a:r>
            <a:r>
              <a:rPr lang="nl-NL" kern="100"/>
              <a:t> </a:t>
            </a:r>
            <a:r>
              <a:rPr lang="nl-NL" kern="100">
                <a:effectLst/>
              </a:rPr>
              <a:t>ontbreekt. Zeker wanneer een crisis zich nog ontwikkelt is het goed</a:t>
            </a:r>
            <a:r>
              <a:rPr lang="nl-NL" kern="100"/>
              <a:t> </a:t>
            </a:r>
            <a:r>
              <a:rPr lang="nl-NL" kern="100">
                <a:effectLst/>
              </a:rPr>
              <a:t>om deze checkvraag te stellen.</a:t>
            </a:r>
            <a:endParaRPr lang="nl-NL"/>
          </a:p>
          <a:p>
            <a:endParaRPr lang="nl-NL" kern="100" dirty="0"/>
          </a:p>
          <a:p>
            <a:r>
              <a:rPr lang="nl-NL" kern="100" dirty="0">
                <a:effectLst/>
              </a:rPr>
              <a:t>Ordenen: sorteer de informatie op thema. Dit helpt om zicht te</a:t>
            </a:r>
            <a:r>
              <a:rPr lang="nl-NL" kern="100" dirty="0"/>
              <a:t> </a:t>
            </a:r>
            <a:r>
              <a:rPr lang="nl-NL" kern="100" dirty="0">
                <a:effectLst/>
              </a:rPr>
              <a:t>houden op de hoeveelheid informatie en is belangrijk voor de</a:t>
            </a:r>
            <a:endParaRPr lang="nl-NL"/>
          </a:p>
          <a:p>
            <a:r>
              <a:rPr lang="nl-NL" kern="100" dirty="0">
                <a:effectLst/>
              </a:rPr>
              <a:t>volgende fases.</a:t>
            </a:r>
            <a:endParaRPr lang="nl-NL" dirty="0"/>
          </a:p>
          <a:p>
            <a:endParaRPr lang="nl-NL" kern="100" dirty="0"/>
          </a:p>
          <a:p>
            <a:r>
              <a:rPr lang="nl-NL" kern="100" dirty="0">
                <a:effectLst/>
              </a:rPr>
              <a:t>Na deze fase heeft iedereen hetzelfde beeld en ligt er een plan om</a:t>
            </a:r>
            <a:r>
              <a:rPr lang="nl-NL" kern="100" dirty="0"/>
              <a:t> </a:t>
            </a:r>
            <a:r>
              <a:rPr lang="nl-NL" kern="100" dirty="0">
                <a:effectLst/>
              </a:rPr>
              <a:t>ontbrekende informatie te verzamelen.</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6</a:t>
            </a:fld>
            <a:endParaRPr lang="nl-NL"/>
          </a:p>
        </p:txBody>
      </p:sp>
    </p:spTree>
    <p:extLst>
      <p:ext uri="{BB962C8B-B14F-4D97-AF65-F5344CB8AC3E}">
        <p14:creationId xmlns:p14="http://schemas.microsoft.com/office/powerpoint/2010/main" val="14590530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kern="100" dirty="0">
                <a:effectLst/>
              </a:rPr>
              <a:t>Oordeelsvorming: de informatie beoordelen</a:t>
            </a:r>
            <a:endParaRPr lang="nl-NL"/>
          </a:p>
          <a:p>
            <a:r>
              <a:rPr lang="nl-NL" kern="100" dirty="0">
                <a:effectLst/>
              </a:rPr>
              <a:t>Je beoordeelt samen de informatie die er ligt per thema</a:t>
            </a:r>
            <a:r>
              <a:rPr lang="nl-NL" kern="100" dirty="0"/>
              <a:t>,</a:t>
            </a:r>
            <a:r>
              <a:rPr lang="nl-NL" kern="100" dirty="0">
                <a:effectLst/>
              </a:rPr>
              <a:t> en iedereen in</a:t>
            </a:r>
            <a:r>
              <a:rPr lang="nl-NL" kern="100" dirty="0"/>
              <a:t> </a:t>
            </a:r>
            <a:r>
              <a:rPr lang="nl-NL" kern="100" dirty="0">
                <a:effectLst/>
              </a:rPr>
              <a:t>het crisisteam krijgt de ruimte om een eigen oordeel en mening in te</a:t>
            </a:r>
            <a:r>
              <a:rPr lang="nl-NL" kern="100" dirty="0"/>
              <a:t> </a:t>
            </a:r>
            <a:r>
              <a:rPr lang="nl-NL" kern="100" dirty="0">
                <a:effectLst/>
              </a:rPr>
              <a:t>brengen. Ook reageert iedereen op de voorstellen van anderen. Het</a:t>
            </a:r>
            <a:endParaRPr lang="nl-NL" dirty="0"/>
          </a:p>
          <a:p>
            <a:r>
              <a:rPr lang="nl-NL" kern="100" dirty="0">
                <a:effectLst/>
              </a:rPr>
              <a:t>doel is om zoveel mogelijk invalshoeken te horen en knelpunten, risico’s</a:t>
            </a:r>
            <a:endParaRPr lang="nl-NL"/>
          </a:p>
          <a:p>
            <a:r>
              <a:rPr lang="nl-NL" kern="100" dirty="0">
                <a:effectLst/>
              </a:rPr>
              <a:t>en oplossingen te bedenken. Dit helpt om de kwaliteit van de</a:t>
            </a:r>
            <a:endParaRPr lang="nl-NL"/>
          </a:p>
          <a:p>
            <a:r>
              <a:rPr lang="nl-NL" kern="100" dirty="0">
                <a:effectLst/>
              </a:rPr>
              <a:t>besluitvorming te vergroten en zorgt voor meer draagvlak.</a:t>
            </a:r>
            <a:endParaRPr lang="nl-NL"/>
          </a:p>
          <a:p>
            <a:r>
              <a:rPr lang="nl-NL" kern="100" dirty="0">
                <a:effectLst/>
              </a:rPr>
              <a:t>In de fase van oordeelsvorming beantwoord je deze vragen met elkaar:</a:t>
            </a:r>
            <a:endParaRPr lang="nl-NL"/>
          </a:p>
          <a:p>
            <a:r>
              <a:rPr lang="nl-NL" kern="100" dirty="0"/>
              <a:t>► </a:t>
            </a:r>
            <a:r>
              <a:rPr lang="nl-NL" kern="100" dirty="0">
                <a:effectLst/>
              </a:rPr>
              <a:t>Wat proberen we te bereiken? Wat is ons doel?</a:t>
            </a:r>
            <a:endParaRPr lang="nl-NL"/>
          </a:p>
          <a:p>
            <a:r>
              <a:rPr lang="nl-NL" kern="100" dirty="0"/>
              <a:t>► </a:t>
            </a:r>
            <a:r>
              <a:rPr lang="nl-NL" kern="100" dirty="0">
                <a:effectLst/>
              </a:rPr>
              <a:t>Wat verwachten we op basis van deze informatie?</a:t>
            </a:r>
            <a:endParaRPr lang="nl-NL"/>
          </a:p>
          <a:p>
            <a:r>
              <a:rPr lang="nl-NL" kern="100" dirty="0"/>
              <a:t>► </a:t>
            </a:r>
            <a:r>
              <a:rPr lang="nl-NL" kern="100" dirty="0">
                <a:effectLst/>
              </a:rPr>
              <a:t>Aan welke voorwaarden moet het besluit voldoen om acceptabel</a:t>
            </a:r>
            <a:endParaRPr lang="nl-NL"/>
          </a:p>
          <a:p>
            <a:pPr lvl="0"/>
            <a:r>
              <a:rPr lang="nl-NL" kern="100" dirty="0">
                <a:effectLst/>
              </a:rPr>
              <a:t>te zijn?</a:t>
            </a:r>
            <a:endParaRPr lang="nl-NL"/>
          </a:p>
          <a:p>
            <a:r>
              <a:rPr lang="nl-NL" kern="100" dirty="0"/>
              <a:t>► </a:t>
            </a:r>
            <a:r>
              <a:rPr lang="nl-NL" kern="100" dirty="0">
                <a:effectLst/>
              </a:rPr>
              <a:t>Waar maken we ons zorgen over? Bespreek de knelpunten en risico’s</a:t>
            </a:r>
            <a:endParaRPr lang="nl-NL"/>
          </a:p>
          <a:p>
            <a:pPr lvl="0"/>
            <a:r>
              <a:rPr lang="nl-NL" kern="100" dirty="0">
                <a:effectLst/>
              </a:rPr>
              <a:t>met elkaar en ga na wat deze zorgen zou verminderen.</a:t>
            </a:r>
            <a:endParaRPr lang="nl-NL"/>
          </a:p>
          <a:p>
            <a:r>
              <a:rPr lang="nl-NL" kern="100" dirty="0"/>
              <a:t>► </a:t>
            </a:r>
            <a:r>
              <a:rPr lang="nl-NL" kern="100" dirty="0">
                <a:effectLst/>
              </a:rPr>
              <a:t>Per thema volgen de oordeelsvorming en besluitvorming direct na</a:t>
            </a:r>
            <a:endParaRPr lang="nl-NL"/>
          </a:p>
          <a:p>
            <a:r>
              <a:rPr lang="nl-NL" kern="100" dirty="0">
                <a:effectLst/>
              </a:rPr>
              <a:t>elkaar, dus zodra de situatie is beoordeeld</a:t>
            </a:r>
            <a:r>
              <a:rPr lang="nl-NL" kern="100" dirty="0"/>
              <a:t>,</a:t>
            </a:r>
            <a:r>
              <a:rPr lang="nl-NL" kern="100" dirty="0">
                <a:effectLst/>
              </a:rPr>
              <a:t> besluit je wat er moet</a:t>
            </a:r>
            <a:endParaRPr lang="nl-NL"/>
          </a:p>
          <a:p>
            <a:r>
              <a:rPr lang="nl-NL" kern="100" dirty="0">
                <a:effectLst/>
              </a:rPr>
              <a:t>gebeuren. Na de tweede fase heb je de gezamenlijke belangen,</a:t>
            </a:r>
            <a:endParaRPr lang="nl-NL"/>
          </a:p>
          <a:p>
            <a:pPr>
              <a:lnSpc>
                <a:spcPct val="107000"/>
              </a:lnSpc>
              <a:spcAft>
                <a:spcPts val="800"/>
              </a:spcAft>
            </a:pPr>
            <a:r>
              <a:rPr lang="nl-NL" kern="100" dirty="0">
                <a:effectLst/>
              </a:rPr>
              <a:t>criteria en voorwaarden in beeld.</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7</a:t>
            </a:fld>
            <a:endParaRPr lang="nl-NL"/>
          </a:p>
        </p:txBody>
      </p:sp>
    </p:spTree>
    <p:extLst>
      <p:ext uri="{BB962C8B-B14F-4D97-AF65-F5344CB8AC3E}">
        <p14:creationId xmlns:p14="http://schemas.microsoft.com/office/powerpoint/2010/main" val="2475035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kern="100" dirty="0">
                <a:effectLst/>
              </a:rPr>
              <a:t>Het doel is om besluiten te nemen en de aangedragen oplossingen te</a:t>
            </a:r>
            <a:r>
              <a:rPr lang="nl-NL" kern="100" dirty="0"/>
              <a:t> </a:t>
            </a:r>
            <a:r>
              <a:rPr lang="nl-NL" kern="100" dirty="0">
                <a:effectLst/>
              </a:rPr>
              <a:t>vertalen in concrete maatregelen, acties en actiehouders. Wie is</a:t>
            </a:r>
            <a:r>
              <a:rPr lang="nl-NL" kern="100" dirty="0"/>
              <a:t> </a:t>
            </a:r>
            <a:r>
              <a:rPr lang="nl-NL" kern="100" dirty="0">
                <a:effectLst/>
              </a:rPr>
              <a:t>waarvoor verantwoordelijk? In deze fase maak je ook vervolgafspraken</a:t>
            </a:r>
            <a:r>
              <a:rPr lang="nl-NL" kern="100" dirty="0"/>
              <a:t> </a:t>
            </a:r>
            <a:r>
              <a:rPr lang="nl-NL" kern="100" dirty="0">
                <a:effectLst/>
              </a:rPr>
              <a:t>over wanneer je weer bijeenkomt en welke acties dan zijn afgerond.</a:t>
            </a:r>
            <a:endParaRPr lang="nl-NL" dirty="0"/>
          </a:p>
          <a:p>
            <a:endParaRPr lang="nl-NL" kern="100" dirty="0"/>
          </a:p>
          <a:p>
            <a:r>
              <a:rPr lang="nl-NL" kern="100" dirty="0">
                <a:effectLst/>
              </a:rPr>
              <a:t>Vragen die je met elkaar beantwoordt, zijn:</a:t>
            </a:r>
            <a:endParaRPr lang="nl-NL"/>
          </a:p>
          <a:p>
            <a:r>
              <a:rPr lang="nl-NL" kern="100" dirty="0"/>
              <a:t>► </a:t>
            </a:r>
            <a:r>
              <a:rPr lang="nl-NL" kern="100" dirty="0">
                <a:effectLst/>
              </a:rPr>
              <a:t>Wat besluiten we?</a:t>
            </a:r>
            <a:endParaRPr lang="nl-NL"/>
          </a:p>
          <a:p>
            <a:r>
              <a:rPr lang="nl-NL" kern="100" dirty="0"/>
              <a:t>► </a:t>
            </a:r>
            <a:r>
              <a:rPr lang="nl-NL" kern="100" dirty="0">
                <a:effectLst/>
              </a:rPr>
              <a:t>Wat gaan we doen?</a:t>
            </a:r>
            <a:endParaRPr lang="nl-NL"/>
          </a:p>
          <a:p>
            <a:r>
              <a:rPr lang="nl-NL" kern="100" dirty="0"/>
              <a:t>► </a:t>
            </a:r>
            <a:r>
              <a:rPr lang="nl-NL" kern="100" dirty="0">
                <a:effectLst/>
              </a:rPr>
              <a:t>Wie is daarvoor verantwoordelijk (rollen)?</a:t>
            </a:r>
            <a:endParaRPr lang="nl-NL"/>
          </a:p>
          <a:p>
            <a:r>
              <a:rPr lang="nl-NL" kern="100" dirty="0"/>
              <a:t>► </a:t>
            </a:r>
            <a:r>
              <a:rPr lang="nl-NL" kern="100" dirty="0">
                <a:effectLst/>
              </a:rPr>
              <a:t>Weet iedereen welke besluiten er zijn genomen?</a:t>
            </a:r>
            <a:endParaRPr lang="nl-NL"/>
          </a:p>
          <a:p>
            <a:r>
              <a:rPr lang="nl-NL" kern="100" dirty="0"/>
              <a:t>► </a:t>
            </a:r>
            <a:r>
              <a:rPr lang="nl-NL" kern="100" dirty="0">
                <a:effectLst/>
              </a:rPr>
              <a:t>Wanneer komen we opnieuw bijeen, welke acties zijn dan afgerond?</a:t>
            </a:r>
            <a:endParaRPr lang="nl-NL"/>
          </a:p>
          <a:p>
            <a:endParaRPr lang="nl-NL" kern="100" dirty="0"/>
          </a:p>
          <a:p>
            <a:r>
              <a:rPr lang="nl-NL" kern="100" dirty="0">
                <a:effectLst/>
              </a:rPr>
              <a:t>Na deze fase kan iedereen aan de slag met het beheersen van de crisis.</a:t>
            </a:r>
            <a:endParaRPr lang="nl-NL"/>
          </a:p>
          <a:p>
            <a:pPr>
              <a:lnSpc>
                <a:spcPct val="107000"/>
              </a:lnSpc>
              <a:spcAft>
                <a:spcPts val="800"/>
              </a:spcAft>
            </a:pPr>
            <a:r>
              <a:rPr lang="nl-NL" kern="100" dirty="0">
                <a:effectLst/>
              </a:rPr>
              <a:t>Bij een volgende vergadering doorloop je opnieuw deze fases.</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8</a:t>
            </a:fld>
            <a:endParaRPr lang="nl-NL"/>
          </a:p>
        </p:txBody>
      </p:sp>
    </p:spTree>
    <p:extLst>
      <p:ext uri="{BB962C8B-B14F-4D97-AF65-F5344CB8AC3E}">
        <p14:creationId xmlns:p14="http://schemas.microsoft.com/office/powerpoint/2010/main" val="195708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 volgorde van de instructie is: indelen, opstellen, praatje, plaatje en </a:t>
            </a:r>
            <a:r>
              <a:rPr lang="nl-NL" dirty="0" err="1"/>
              <a:t>daadje</a:t>
            </a:r>
            <a:r>
              <a:rPr lang="nl-NL" dirty="0"/>
              <a:t>.</a:t>
            </a:r>
          </a:p>
          <a:p>
            <a:endParaRPr lang="nl-NL" dirty="0"/>
          </a:p>
          <a:p>
            <a:r>
              <a:rPr lang="nl-NL" dirty="0"/>
              <a:t>Er wordt met één team gewerkt (indelen). Het team zit bij elkaar (opstellen). De spelregels en start oefening worden uitgelegd (praatje). </a:t>
            </a:r>
          </a:p>
          <a:p>
            <a:endParaRPr lang="nl-NL" dirty="0"/>
          </a:p>
          <a:p>
            <a:r>
              <a:rPr lang="nl-NL" dirty="0"/>
              <a:t>De oefening wordt geopend met het schetsen van het beeld: we zijn vandaag bij het levenslust lyceum… (plaatje). </a:t>
            </a:r>
          </a:p>
          <a:p>
            <a:r>
              <a:rPr lang="nl-NL" dirty="0"/>
              <a:t>Vervolgens doe je voor hoe het in de praktijk gaat, pak bijvoorbeeld een rollenkaart en sta kort stil bij wat de rol betekent (</a:t>
            </a:r>
            <a:r>
              <a:rPr lang="nl-NL" dirty="0" err="1"/>
              <a:t>daadje</a:t>
            </a:r>
            <a:r>
              <a:rPr lang="nl-NL" dirty="0"/>
              <a:t>). Daarna check je of mensen nog vragen hebben en gaat de oefening van start.</a:t>
            </a: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9</a:t>
            </a:fld>
            <a:endParaRPr lang="nl-NL"/>
          </a:p>
        </p:txBody>
      </p:sp>
    </p:spTree>
    <p:extLst>
      <p:ext uri="{BB962C8B-B14F-4D97-AF65-F5344CB8AC3E}">
        <p14:creationId xmlns:p14="http://schemas.microsoft.com/office/powerpoint/2010/main" val="3160588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nl-NL" b="0" i="0" dirty="0">
                <a:solidFill>
                  <a:srgbClr val="000000"/>
                </a:solidFill>
                <a:effectLst/>
                <a:highlight>
                  <a:srgbClr val="FFFFFF"/>
                </a:highlight>
              </a:rPr>
              <a:t>Maak de deelnemers enthousiast over de oefening en instrueer ze:</a:t>
            </a:r>
            <a:endParaRPr lang="nl-NL"/>
          </a:p>
          <a:p>
            <a:r>
              <a:rPr lang="nl-NL" dirty="0">
                <a:solidFill>
                  <a:srgbClr val="000000"/>
                </a:solidFill>
                <a:highlight>
                  <a:srgbClr val="FFFFFF"/>
                </a:highlight>
              </a:rPr>
              <a:t>► </a:t>
            </a:r>
            <a:r>
              <a:rPr lang="nl-NL" b="0" i="0" dirty="0">
                <a:solidFill>
                  <a:srgbClr val="000000"/>
                </a:solidFill>
                <a:effectLst/>
                <a:highlight>
                  <a:srgbClr val="FFFFFF"/>
                </a:highlight>
              </a:rPr>
              <a:t>Hoe meer jullie je inleven in je rol hoe echter het wordt</a:t>
            </a:r>
            <a:r>
              <a:rPr lang="nl-NL" dirty="0">
                <a:solidFill>
                  <a:srgbClr val="000000"/>
                </a:solidFill>
                <a:highlight>
                  <a:srgbClr val="FFFFFF"/>
                </a:highlight>
              </a:rPr>
              <a:t> </a:t>
            </a:r>
            <a:endParaRPr lang="nl-NL"/>
          </a:p>
          <a:p>
            <a:r>
              <a:rPr lang="nl-NL" dirty="0">
                <a:solidFill>
                  <a:srgbClr val="000000"/>
                </a:solidFill>
                <a:highlight>
                  <a:srgbClr val="FFFFFF"/>
                </a:highlight>
              </a:rPr>
              <a:t>► </a:t>
            </a:r>
            <a:r>
              <a:rPr lang="nl-NL" b="0" i="0" dirty="0">
                <a:solidFill>
                  <a:srgbClr val="000000"/>
                </a:solidFill>
                <a:effectLst/>
                <a:highlight>
                  <a:srgbClr val="FFFFFF"/>
                </a:highlight>
              </a:rPr>
              <a:t>Als een rol niet vervuld kan worden, kun je ofwel een rol achterwege</a:t>
            </a:r>
            <a:r>
              <a:rPr lang="nl-NL" dirty="0">
                <a:solidFill>
                  <a:srgbClr val="000000"/>
                </a:solidFill>
                <a:highlight>
                  <a:srgbClr val="FFFFFF"/>
                </a:highlight>
              </a:rPr>
              <a:t> </a:t>
            </a:r>
            <a:r>
              <a:rPr lang="nl-NL" b="0" i="0" dirty="0">
                <a:solidFill>
                  <a:srgbClr val="000000"/>
                </a:solidFill>
                <a:effectLst/>
                <a:highlight>
                  <a:srgbClr val="FFFFFF"/>
                </a:highlight>
              </a:rPr>
              <a:t>laten, ofwel een persoon een dubbelrol geven.</a:t>
            </a:r>
            <a:endParaRPr lang="nl-NL"/>
          </a:p>
          <a:p>
            <a:r>
              <a:rPr lang="nl-NL" dirty="0">
                <a:solidFill>
                  <a:srgbClr val="000000"/>
                </a:solidFill>
                <a:highlight>
                  <a:srgbClr val="FFFFFF"/>
                </a:highlight>
              </a:rPr>
              <a:t>► </a:t>
            </a:r>
            <a:r>
              <a:rPr lang="nl-NL" b="0" i="0" dirty="0">
                <a:solidFill>
                  <a:srgbClr val="000000"/>
                </a:solidFill>
                <a:effectLst/>
                <a:highlight>
                  <a:srgbClr val="FFFFFF"/>
                </a:highlight>
              </a:rPr>
              <a:t>Rollen, geen functies betekent dat je flexibiliteit hebt in de invulling</a:t>
            </a:r>
            <a:r>
              <a:rPr lang="nl-NL" dirty="0">
                <a:solidFill>
                  <a:srgbClr val="000000"/>
                </a:solidFill>
                <a:highlight>
                  <a:srgbClr val="FFFFFF"/>
                </a:highlight>
              </a:rPr>
              <a:t> </a:t>
            </a:r>
            <a:r>
              <a:rPr lang="nl-NL" b="0" i="0" dirty="0">
                <a:solidFill>
                  <a:srgbClr val="000000"/>
                </a:solidFill>
                <a:effectLst/>
                <a:highlight>
                  <a:srgbClr val="FFFFFF"/>
                </a:highlight>
              </a:rPr>
              <a:t>van de rol. Het kan zo zijn dat in jullie organisatie meerdere mensen</a:t>
            </a:r>
            <a:r>
              <a:rPr lang="nl-NL" dirty="0">
                <a:solidFill>
                  <a:srgbClr val="000000"/>
                </a:solidFill>
                <a:highlight>
                  <a:srgbClr val="FFFFFF"/>
                </a:highlight>
              </a:rPr>
              <a:t> </a:t>
            </a:r>
            <a:r>
              <a:rPr lang="nl-NL" b="0" i="0" dirty="0">
                <a:solidFill>
                  <a:srgbClr val="000000"/>
                </a:solidFill>
                <a:effectLst/>
                <a:highlight>
                  <a:srgbClr val="FFFFFF"/>
                </a:highlight>
              </a:rPr>
              <a:t>geschikt zijn voor een bepaalde rol</a:t>
            </a:r>
            <a:r>
              <a:rPr lang="nl-NL" dirty="0">
                <a:solidFill>
                  <a:srgbClr val="000000"/>
                </a:solidFill>
                <a:highlight>
                  <a:srgbClr val="FFFFFF"/>
                </a:highlight>
              </a:rPr>
              <a:t>,</a:t>
            </a:r>
            <a:r>
              <a:rPr lang="nl-NL" b="0" i="0" dirty="0">
                <a:solidFill>
                  <a:srgbClr val="000000"/>
                </a:solidFill>
                <a:effectLst/>
                <a:highlight>
                  <a:srgbClr val="FFFFFF"/>
                </a:highlight>
              </a:rPr>
              <a:t> of talent hebben voor een</a:t>
            </a:r>
            <a:r>
              <a:rPr lang="nl-NL" dirty="0">
                <a:solidFill>
                  <a:srgbClr val="000000"/>
                </a:solidFill>
                <a:highlight>
                  <a:srgbClr val="FFFFFF"/>
                </a:highlight>
              </a:rPr>
              <a:t> </a:t>
            </a:r>
            <a:r>
              <a:rPr lang="nl-NL" b="0" i="0" dirty="0">
                <a:solidFill>
                  <a:srgbClr val="000000"/>
                </a:solidFill>
                <a:effectLst/>
                <a:highlight>
                  <a:srgbClr val="FFFFFF"/>
                </a:highlight>
              </a:rPr>
              <a:t>bepaalde rol.</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10</a:t>
            </a:fld>
            <a:endParaRPr lang="nl-NL"/>
          </a:p>
        </p:txBody>
      </p:sp>
    </p:spTree>
    <p:extLst>
      <p:ext uri="{BB962C8B-B14F-4D97-AF65-F5344CB8AC3E}">
        <p14:creationId xmlns:p14="http://schemas.microsoft.com/office/powerpoint/2010/main" val="11716967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Lee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E2010564-87E0-3526-BD89-FD7FA0799B4E}"/>
              </a:ext>
            </a:extLst>
          </p:cNvPr>
          <p:cNvPicPr>
            <a:picLocks noChangeAspect="1"/>
          </p:cNvPicPr>
          <p:nvPr userDrawn="1"/>
        </p:nvPicPr>
        <p:blipFill>
          <a:blip r:embed="rId2"/>
          <a:stretch>
            <a:fillRect/>
          </a:stretch>
        </p:blipFill>
        <p:spPr>
          <a:xfrm>
            <a:off x="351790" y="6311899"/>
            <a:ext cx="1593731" cy="286703"/>
          </a:xfrm>
          <a:prstGeom prst="rect">
            <a:avLst/>
          </a:prstGeom>
        </p:spPr>
      </p:pic>
      <p:pic>
        <p:nvPicPr>
          <p:cNvPr id="4" name="Afbeelding 3">
            <a:extLst>
              <a:ext uri="{FF2B5EF4-FFF2-40B4-BE49-F238E27FC236}">
                <a16:creationId xmlns:a16="http://schemas.microsoft.com/office/drawing/2014/main" id="{B4AFCCBC-8588-D215-8537-36D569AA7F54}"/>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857500" y="845820"/>
            <a:ext cx="9334500" cy="6028222"/>
          </a:xfrm>
          <a:prstGeom prst="rect">
            <a:avLst/>
          </a:prstGeom>
        </p:spPr>
      </p:pic>
      <p:sp>
        <p:nvSpPr>
          <p:cNvPr id="2" name="Titel 1">
            <a:extLst>
              <a:ext uri="{FF2B5EF4-FFF2-40B4-BE49-F238E27FC236}">
                <a16:creationId xmlns:a16="http://schemas.microsoft.com/office/drawing/2014/main" id="{058F826E-8CA7-0735-6A10-69626B470388}"/>
              </a:ext>
            </a:extLst>
          </p:cNvPr>
          <p:cNvSpPr>
            <a:spLocks noGrp="1"/>
          </p:cNvSpPr>
          <p:nvPr>
            <p:ph type="ctrTitle" hasCustomPrompt="1"/>
          </p:nvPr>
        </p:nvSpPr>
        <p:spPr>
          <a:xfrm>
            <a:off x="333121" y="569504"/>
            <a:ext cx="8527099" cy="1595439"/>
          </a:xfrm>
        </p:spPr>
        <p:txBody>
          <a:bodyPr anchor="b">
            <a:normAutofit/>
          </a:bodyPr>
          <a:lstStyle>
            <a:lvl1pPr algn="l">
              <a:defRPr sz="4400" b="1" i="0" baseline="0">
                <a:solidFill>
                  <a:srgbClr val="172474"/>
                </a:solidFill>
                <a:latin typeface="Arial" panose="020B0604020202020204" pitchFamily="34" charset="0"/>
                <a:ea typeface="Arial" panose="020B0604020202020204" pitchFamily="34" charset="0"/>
                <a:cs typeface="Arial" panose="020B0604020202020204" pitchFamily="34" charset="0"/>
              </a:defRPr>
            </a:lvl1pPr>
          </a:lstStyle>
          <a:p>
            <a:r>
              <a:rPr lang="nl-NL" dirty="0"/>
              <a:t>Bedankt voor uw aandacht!</a:t>
            </a:r>
          </a:p>
        </p:txBody>
      </p:sp>
      <p:sp>
        <p:nvSpPr>
          <p:cNvPr id="3" name="Tijdelijke aanduiding voor tekst 12">
            <a:extLst>
              <a:ext uri="{FF2B5EF4-FFF2-40B4-BE49-F238E27FC236}">
                <a16:creationId xmlns:a16="http://schemas.microsoft.com/office/drawing/2014/main" id="{322DF6CB-B8C0-B298-A9B9-9EDE4DFC6F3A}"/>
              </a:ext>
            </a:extLst>
          </p:cNvPr>
          <p:cNvSpPr>
            <a:spLocks noGrp="1"/>
          </p:cNvSpPr>
          <p:nvPr>
            <p:ph type="body" sz="quarter" idx="10" hasCustomPrompt="1"/>
          </p:nvPr>
        </p:nvSpPr>
        <p:spPr>
          <a:xfrm>
            <a:off x="360553" y="3429001"/>
            <a:ext cx="3744912" cy="437402"/>
          </a:xfrm>
        </p:spPr>
        <p:txBody>
          <a:bodyPr/>
          <a:lstStyle>
            <a:lvl1pPr marL="0" indent="0">
              <a:buFontTx/>
              <a:buNone/>
              <a:defRPr sz="20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Voornaam Achternaam</a:t>
            </a:r>
          </a:p>
        </p:txBody>
      </p:sp>
      <p:sp>
        <p:nvSpPr>
          <p:cNvPr id="6" name="Tijdelijke aanduiding voor tekst 12">
            <a:extLst>
              <a:ext uri="{FF2B5EF4-FFF2-40B4-BE49-F238E27FC236}">
                <a16:creationId xmlns:a16="http://schemas.microsoft.com/office/drawing/2014/main" id="{321FD954-6B94-3814-A00E-64E69F5679D4}"/>
              </a:ext>
            </a:extLst>
          </p:cNvPr>
          <p:cNvSpPr>
            <a:spLocks noGrp="1"/>
          </p:cNvSpPr>
          <p:nvPr>
            <p:ph type="body" sz="quarter" idx="11" hasCustomPrompt="1"/>
          </p:nvPr>
        </p:nvSpPr>
        <p:spPr>
          <a:xfrm>
            <a:off x="360552" y="3866402"/>
            <a:ext cx="3744913" cy="426694"/>
          </a:xfrm>
        </p:spPr>
        <p:txBody>
          <a:bodyPr/>
          <a:lstStyle>
            <a:lvl1pPr marL="0" marR="0" indent="0" algn="l" defTabSz="914400" rtl="0" eaLnBrk="1" fontAlgn="auto" latinLnBrk="0" hangingPunct="1">
              <a:lnSpc>
                <a:spcPct val="90000"/>
              </a:lnSpc>
              <a:spcBef>
                <a:spcPts val="1000"/>
              </a:spcBef>
              <a:spcAft>
                <a:spcPts val="0"/>
              </a:spcAft>
              <a:buClr>
                <a:srgbClr val="007AC3"/>
              </a:buClr>
              <a:buSzPct val="75000"/>
              <a:buFontTx/>
              <a:buNone/>
              <a:tabLst/>
              <a:defRPr sz="20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Functie</a:t>
            </a:r>
          </a:p>
        </p:txBody>
      </p:sp>
      <p:sp>
        <p:nvSpPr>
          <p:cNvPr id="7" name="Tijdelijke aanduiding voor tekst 12">
            <a:extLst>
              <a:ext uri="{FF2B5EF4-FFF2-40B4-BE49-F238E27FC236}">
                <a16:creationId xmlns:a16="http://schemas.microsoft.com/office/drawing/2014/main" id="{14C345C8-96C0-1BFC-DD37-EAE19454BDC5}"/>
              </a:ext>
            </a:extLst>
          </p:cNvPr>
          <p:cNvSpPr>
            <a:spLocks noGrp="1"/>
          </p:cNvSpPr>
          <p:nvPr>
            <p:ph type="body" sz="quarter" idx="12" hasCustomPrompt="1"/>
          </p:nvPr>
        </p:nvSpPr>
        <p:spPr>
          <a:xfrm>
            <a:off x="363265" y="4730498"/>
            <a:ext cx="3744913" cy="426694"/>
          </a:xfrm>
        </p:spPr>
        <p:txBody>
          <a:bodyPr>
            <a:normAutofit/>
          </a:bodyPr>
          <a:lstStyle>
            <a:lvl1pPr marL="0" marR="0" indent="0" algn="l" defTabSz="914400" rtl="0" eaLnBrk="1" fontAlgn="auto" latinLnBrk="0" hangingPunct="1">
              <a:lnSpc>
                <a:spcPct val="90000"/>
              </a:lnSpc>
              <a:spcBef>
                <a:spcPts val="1000"/>
              </a:spcBef>
              <a:spcAft>
                <a:spcPts val="0"/>
              </a:spcAft>
              <a:buClr>
                <a:srgbClr val="007AC3"/>
              </a:buClr>
              <a:buSzPct val="75000"/>
              <a:buFontTx/>
              <a:buNone/>
              <a:tabLst/>
              <a:defRPr sz="18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E-mail: emailadres </a:t>
            </a:r>
          </a:p>
        </p:txBody>
      </p:sp>
    </p:spTree>
    <p:extLst>
      <p:ext uri="{BB962C8B-B14F-4D97-AF65-F5344CB8AC3E}">
        <p14:creationId xmlns:p14="http://schemas.microsoft.com/office/powerpoint/2010/main" val="192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7_Tekst en afbeelding">
    <p:bg>
      <p:bgRef idx="1001">
        <a:schemeClr val="bg1"/>
      </p:bgRef>
    </p:bg>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51F4002C-2308-132C-E082-98645F8ED6D2}"/>
              </a:ext>
            </a:extLst>
          </p:cNvPr>
          <p:cNvSpPr/>
          <p:nvPr userDrawn="1"/>
        </p:nvSpPr>
        <p:spPr>
          <a:xfrm>
            <a:off x="0" y="0"/>
            <a:ext cx="12191999" cy="687274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Tijdelijke aanduiding voor afbeelding 2"/>
          <p:cNvSpPr>
            <a:spLocks noGrp="1"/>
          </p:cNvSpPr>
          <p:nvPr>
            <p:ph type="pic" idx="1"/>
          </p:nvPr>
        </p:nvSpPr>
        <p:spPr>
          <a:xfrm>
            <a:off x="6961427" y="0"/>
            <a:ext cx="5230573"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pic>
        <p:nvPicPr>
          <p:cNvPr id="4" name="Afbeelding 3">
            <a:extLst>
              <a:ext uri="{FF2B5EF4-FFF2-40B4-BE49-F238E27FC236}">
                <a16:creationId xmlns:a16="http://schemas.microsoft.com/office/drawing/2014/main" id="{07509A21-40FE-110F-29FF-55BF13D6451E}"/>
              </a:ext>
            </a:extLst>
          </p:cNvPr>
          <p:cNvPicPr>
            <a:picLocks noChangeAspect="1"/>
          </p:cNvPicPr>
          <p:nvPr userDrawn="1"/>
        </p:nvPicPr>
        <p:blipFill>
          <a:blip r:embed="rId2" cstate="email">
            <a:extLst>
              <a:ext uri="{28A0092B-C50C-407E-A947-70E740481C1C}">
                <a14:useLocalDpi xmlns:a14="http://schemas.microsoft.com/office/drawing/2010/main"/>
              </a:ext>
            </a:extLst>
          </a:blip>
          <a:srcRect t="-387"/>
          <a:stretch/>
        </p:blipFill>
        <p:spPr>
          <a:xfrm>
            <a:off x="4017058" y="5255832"/>
            <a:ext cx="2944369" cy="1616916"/>
          </a:xfrm>
          <a:prstGeom prst="rect">
            <a:avLst/>
          </a:prstGeom>
        </p:spPr>
      </p:pic>
    </p:spTree>
    <p:extLst>
      <p:ext uri="{BB962C8B-B14F-4D97-AF65-F5344CB8AC3E}">
        <p14:creationId xmlns:p14="http://schemas.microsoft.com/office/powerpoint/2010/main" val="3917168686"/>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ekst en afbeelding">
    <p:bg>
      <p:bgRef idx="1001">
        <a:schemeClr val="bg1"/>
      </p:bgRef>
    </p:bg>
    <p:spTree>
      <p:nvGrpSpPr>
        <p:cNvPr id="1" name=""/>
        <p:cNvGrpSpPr/>
        <p:nvPr/>
      </p:nvGrpSpPr>
      <p:grpSpPr>
        <a:xfrm>
          <a:off x="0" y="0"/>
          <a:ext cx="0" cy="0"/>
          <a:chOff x="0" y="0"/>
          <a:chExt cx="0" cy="0"/>
        </a:xfrm>
      </p:grpSpPr>
      <p:sp>
        <p:nvSpPr>
          <p:cNvPr id="13" name="Tijdelijke aanduiding voor afbeelding 2"/>
          <p:cNvSpPr>
            <a:spLocks noGrp="1"/>
          </p:cNvSpPr>
          <p:nvPr>
            <p:ph type="pic" idx="1"/>
          </p:nvPr>
        </p:nvSpPr>
        <p:spPr>
          <a:xfrm>
            <a:off x="0" y="0"/>
            <a:ext cx="8719456"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2" name="Rechthoek 1">
            <a:extLst>
              <a:ext uri="{FF2B5EF4-FFF2-40B4-BE49-F238E27FC236}">
                <a16:creationId xmlns:a16="http://schemas.microsoft.com/office/drawing/2014/main" id="{F2854615-8DEE-38A7-5B06-7345FB05001A}"/>
              </a:ext>
            </a:extLst>
          </p:cNvPr>
          <p:cNvSpPr/>
          <p:nvPr userDrawn="1"/>
        </p:nvSpPr>
        <p:spPr>
          <a:xfrm flipH="1">
            <a:off x="8719456" y="0"/>
            <a:ext cx="3472544" cy="685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Afbeelding 3">
            <a:extLst>
              <a:ext uri="{FF2B5EF4-FFF2-40B4-BE49-F238E27FC236}">
                <a16:creationId xmlns:a16="http://schemas.microsoft.com/office/drawing/2014/main" id="{45F60201-614A-6806-658E-5939CB6CF96A}"/>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a:off x="7315628" y="4180114"/>
            <a:ext cx="4876371" cy="2677886"/>
          </a:xfrm>
          <a:prstGeom prst="rect">
            <a:avLst/>
          </a:prstGeom>
        </p:spPr>
      </p:pic>
    </p:spTree>
    <p:extLst>
      <p:ext uri="{BB962C8B-B14F-4D97-AF65-F5344CB8AC3E}">
        <p14:creationId xmlns:p14="http://schemas.microsoft.com/office/powerpoint/2010/main" val="1253887312"/>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ekst en afbeelding">
    <p:bg>
      <p:bgRef idx="1001">
        <a:schemeClr val="bg1"/>
      </p:bgRef>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8FB6A8D3-4227-F7C3-359C-BD4B5D8B7BDF}"/>
              </a:ext>
            </a:extLst>
          </p:cNvPr>
          <p:cNvSpPr/>
          <p:nvPr userDrawn="1"/>
        </p:nvSpPr>
        <p:spPr>
          <a:xfrm>
            <a:off x="1" y="0"/>
            <a:ext cx="4510006"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a:extLst>
              <a:ext uri="{FF2B5EF4-FFF2-40B4-BE49-F238E27FC236}">
                <a16:creationId xmlns:a16="http://schemas.microsoft.com/office/drawing/2014/main" id="{FD30A888-DBB8-8340-96EA-45E10D18DE0B}"/>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flipH="1">
            <a:off x="-1" y="4773478"/>
            <a:ext cx="3795869" cy="2084522"/>
          </a:xfrm>
          <a:prstGeom prst="rect">
            <a:avLst/>
          </a:prstGeom>
        </p:spPr>
      </p:pic>
    </p:spTree>
    <p:extLst>
      <p:ext uri="{BB962C8B-B14F-4D97-AF65-F5344CB8AC3E}">
        <p14:creationId xmlns:p14="http://schemas.microsoft.com/office/powerpoint/2010/main" val="1385203188"/>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9_Tekst en afbeelding">
    <p:bg>
      <p:bgRef idx="1001">
        <a:schemeClr val="bg1"/>
      </p:bgRef>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8FB6A8D3-4227-F7C3-359C-BD4B5D8B7BDF}"/>
              </a:ext>
            </a:extLst>
          </p:cNvPr>
          <p:cNvSpPr/>
          <p:nvPr userDrawn="1"/>
        </p:nvSpPr>
        <p:spPr>
          <a:xfrm>
            <a:off x="0" y="0"/>
            <a:ext cx="12191999"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 name="Afbeelding 1">
            <a:extLst>
              <a:ext uri="{FF2B5EF4-FFF2-40B4-BE49-F238E27FC236}">
                <a16:creationId xmlns:a16="http://schemas.microsoft.com/office/drawing/2014/main" id="{D178DF03-22C1-72C8-EAEF-071988D765F4}"/>
              </a:ext>
            </a:extLst>
          </p:cNvPr>
          <p:cNvPicPr>
            <a:picLocks noChangeAspect="1"/>
          </p:cNvPicPr>
          <p:nvPr userDrawn="1"/>
        </p:nvPicPr>
        <p:blipFill>
          <a:blip r:embed="rId2" cstate="email">
            <a:extLst>
              <a:ext uri="{28A0092B-C50C-407E-A947-70E740481C1C}">
                <a14:useLocalDpi xmlns:a14="http://schemas.microsoft.com/office/drawing/2010/main"/>
              </a:ext>
            </a:extLst>
          </a:blip>
          <a:srcRect b="-13121"/>
          <a:stretch/>
        </p:blipFill>
        <p:spPr>
          <a:xfrm>
            <a:off x="8735485" y="0"/>
            <a:ext cx="3456514" cy="1818181"/>
          </a:xfrm>
          <a:prstGeom prst="rect">
            <a:avLst/>
          </a:prstGeom>
        </p:spPr>
      </p:pic>
    </p:spTree>
    <p:extLst>
      <p:ext uri="{BB962C8B-B14F-4D97-AF65-F5344CB8AC3E}">
        <p14:creationId xmlns:p14="http://schemas.microsoft.com/office/powerpoint/2010/main" val="359345081"/>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0_Tekst en afbeelding">
    <p:bg>
      <p:bgRef idx="1001">
        <a:schemeClr val="bg1"/>
      </p:bgRef>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8FB6A8D3-4227-F7C3-359C-BD4B5D8B7BDF}"/>
              </a:ext>
            </a:extLst>
          </p:cNvPr>
          <p:cNvSpPr/>
          <p:nvPr userDrawn="1"/>
        </p:nvSpPr>
        <p:spPr>
          <a:xfrm>
            <a:off x="0" y="0"/>
            <a:ext cx="12191999"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a:extLst>
              <a:ext uri="{FF2B5EF4-FFF2-40B4-BE49-F238E27FC236}">
                <a16:creationId xmlns:a16="http://schemas.microsoft.com/office/drawing/2014/main" id="{FD30A888-DBB8-8340-96EA-45E10D18DE0B}"/>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flipH="1">
            <a:off x="-1" y="4773478"/>
            <a:ext cx="3795869" cy="2084522"/>
          </a:xfrm>
          <a:prstGeom prst="rect">
            <a:avLst/>
          </a:prstGeom>
        </p:spPr>
      </p:pic>
    </p:spTree>
    <p:extLst>
      <p:ext uri="{BB962C8B-B14F-4D97-AF65-F5344CB8AC3E}">
        <p14:creationId xmlns:p14="http://schemas.microsoft.com/office/powerpoint/2010/main" val="3251869925"/>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Tekst en afbeelding">
    <p:bg>
      <p:bgRef idx="1001">
        <a:schemeClr val="bg1"/>
      </p:bgRef>
    </p:bg>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60254F73-2C2B-9416-BD73-CCB024C78C42}"/>
              </a:ext>
            </a:extLst>
          </p:cNvPr>
          <p:cNvSpPr/>
          <p:nvPr userDrawn="1"/>
        </p:nvSpPr>
        <p:spPr>
          <a:xfrm>
            <a:off x="0" y="0"/>
            <a:ext cx="7738698"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7" name="Afbeelding 6">
            <a:extLst>
              <a:ext uri="{FF2B5EF4-FFF2-40B4-BE49-F238E27FC236}">
                <a16:creationId xmlns:a16="http://schemas.microsoft.com/office/drawing/2014/main" id="{8EDAB00C-6472-D765-5CFB-7A5CB2731057}"/>
              </a:ext>
            </a:extLst>
          </p:cNvPr>
          <p:cNvPicPr>
            <a:picLocks noChangeAspect="1"/>
          </p:cNvPicPr>
          <p:nvPr userDrawn="1"/>
        </p:nvPicPr>
        <p:blipFill>
          <a:blip r:embed="rId2" cstate="email">
            <a:extLst>
              <a:ext uri="{28A0092B-C50C-407E-A947-70E740481C1C}">
                <a14:useLocalDpi xmlns:a14="http://schemas.microsoft.com/office/drawing/2010/main"/>
              </a:ext>
            </a:extLst>
          </a:blip>
          <a:srcRect t="-387"/>
          <a:stretch/>
        </p:blipFill>
        <p:spPr>
          <a:xfrm flipH="1">
            <a:off x="-2" y="4974946"/>
            <a:ext cx="3429001" cy="1883054"/>
          </a:xfrm>
          <a:prstGeom prst="rect">
            <a:avLst/>
          </a:prstGeom>
        </p:spPr>
      </p:pic>
      <p:sp>
        <p:nvSpPr>
          <p:cNvPr id="8" name="Google Shape;30;p6">
            <a:extLst>
              <a:ext uri="{FF2B5EF4-FFF2-40B4-BE49-F238E27FC236}">
                <a16:creationId xmlns:a16="http://schemas.microsoft.com/office/drawing/2014/main" id="{403265C3-0E04-B524-1B9E-2EA0CDA9FD0B}"/>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9" name="Google Shape;31;p6">
            <a:extLst>
              <a:ext uri="{FF2B5EF4-FFF2-40B4-BE49-F238E27FC236}">
                <a16:creationId xmlns:a16="http://schemas.microsoft.com/office/drawing/2014/main" id="{5FEB3AB3-5AC1-5CF0-E02B-4FFF92EED49D}"/>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4159824757"/>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Tekst en afbeelding">
    <p:bg>
      <p:bgRef idx="1001">
        <a:schemeClr val="bg1"/>
      </p:bgRef>
    </p:bg>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60254F73-2C2B-9416-BD73-CCB024C78C42}"/>
              </a:ext>
            </a:extLst>
          </p:cNvPr>
          <p:cNvSpPr/>
          <p:nvPr userDrawn="1"/>
        </p:nvSpPr>
        <p:spPr>
          <a:xfrm>
            <a:off x="0" y="0"/>
            <a:ext cx="7738698"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7" name="Afbeelding 6">
            <a:extLst>
              <a:ext uri="{FF2B5EF4-FFF2-40B4-BE49-F238E27FC236}">
                <a16:creationId xmlns:a16="http://schemas.microsoft.com/office/drawing/2014/main" id="{8EDAB00C-6472-D765-5CFB-7A5CB2731057}"/>
              </a:ext>
            </a:extLst>
          </p:cNvPr>
          <p:cNvPicPr>
            <a:picLocks noChangeAspect="1"/>
          </p:cNvPicPr>
          <p:nvPr userDrawn="1"/>
        </p:nvPicPr>
        <p:blipFill>
          <a:blip r:embed="rId2" cstate="email">
            <a:extLst>
              <a:ext uri="{28A0092B-C50C-407E-A947-70E740481C1C}">
                <a14:useLocalDpi xmlns:a14="http://schemas.microsoft.com/office/drawing/2010/main"/>
              </a:ext>
            </a:extLst>
          </a:blip>
          <a:srcRect t="-387"/>
          <a:stretch/>
        </p:blipFill>
        <p:spPr>
          <a:xfrm flipH="1">
            <a:off x="-2" y="4974946"/>
            <a:ext cx="3429001" cy="1883054"/>
          </a:xfrm>
          <a:prstGeom prst="rect">
            <a:avLst/>
          </a:prstGeom>
        </p:spPr>
      </p:pic>
      <p:sp>
        <p:nvSpPr>
          <p:cNvPr id="3" name="Tijdelijke aanduiding voor afbeelding 2">
            <a:extLst>
              <a:ext uri="{FF2B5EF4-FFF2-40B4-BE49-F238E27FC236}">
                <a16:creationId xmlns:a16="http://schemas.microsoft.com/office/drawing/2014/main" id="{B51E7704-32D7-3049-6A4B-2BB7FF40CFAF}"/>
              </a:ext>
            </a:extLst>
          </p:cNvPr>
          <p:cNvSpPr>
            <a:spLocks noGrp="1"/>
          </p:cNvSpPr>
          <p:nvPr>
            <p:ph type="pic" idx="10"/>
          </p:nvPr>
        </p:nvSpPr>
        <p:spPr>
          <a:xfrm>
            <a:off x="7738698" y="0"/>
            <a:ext cx="4453302"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8" name="Google Shape;30;p6">
            <a:extLst>
              <a:ext uri="{FF2B5EF4-FFF2-40B4-BE49-F238E27FC236}">
                <a16:creationId xmlns:a16="http://schemas.microsoft.com/office/drawing/2014/main" id="{403265C3-0E04-B524-1B9E-2EA0CDA9FD0B}"/>
              </a:ext>
            </a:extLst>
          </p:cNvPr>
          <p:cNvSpPr txBox="1">
            <a:spLocks noGrp="1"/>
          </p:cNvSpPr>
          <p:nvPr>
            <p:ph type="body" idx="1"/>
          </p:nvPr>
        </p:nvSpPr>
        <p:spPr>
          <a:xfrm>
            <a:off x="366776" y="1772825"/>
            <a:ext cx="7154164"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9" name="Google Shape;31;p6">
            <a:extLst>
              <a:ext uri="{FF2B5EF4-FFF2-40B4-BE49-F238E27FC236}">
                <a16:creationId xmlns:a16="http://schemas.microsoft.com/office/drawing/2014/main" id="{5FEB3AB3-5AC1-5CF0-E02B-4FFF92EED49D}"/>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2235755412"/>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Tekst en afbeelding">
    <p:bg>
      <p:bgRef idx="1001">
        <a:schemeClr val="bg1"/>
      </p:bgRef>
    </p:bg>
    <p:spTree>
      <p:nvGrpSpPr>
        <p:cNvPr id="1" name=""/>
        <p:cNvGrpSpPr/>
        <p:nvPr/>
      </p:nvGrpSpPr>
      <p:grpSpPr>
        <a:xfrm>
          <a:off x="0" y="0"/>
          <a:ext cx="0" cy="0"/>
          <a:chOff x="0" y="0"/>
          <a:chExt cx="0" cy="0"/>
        </a:xfrm>
      </p:grpSpPr>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2" name="Rechthoek 1">
            <a:extLst>
              <a:ext uri="{FF2B5EF4-FFF2-40B4-BE49-F238E27FC236}">
                <a16:creationId xmlns:a16="http://schemas.microsoft.com/office/drawing/2014/main" id="{F2854615-8DEE-38A7-5B06-7345FB05001A}"/>
              </a:ext>
            </a:extLst>
          </p:cNvPr>
          <p:cNvSpPr/>
          <p:nvPr userDrawn="1"/>
        </p:nvSpPr>
        <p:spPr>
          <a:xfrm flipH="1">
            <a:off x="0" y="0"/>
            <a:ext cx="12191999" cy="685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 name="Google Shape;30;p6">
            <a:extLst>
              <a:ext uri="{FF2B5EF4-FFF2-40B4-BE49-F238E27FC236}">
                <a16:creationId xmlns:a16="http://schemas.microsoft.com/office/drawing/2014/main" id="{2B7EF9C5-ED9A-A927-7189-905038905BFD}"/>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1354824044"/>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Tekst en afbeelding">
    <p:bg>
      <p:bgRef idx="1001">
        <a:schemeClr val="bg1"/>
      </p:bgRef>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1CDA40A0-91C0-F5FA-7300-EE96E5775FFD}"/>
              </a:ext>
            </a:extLst>
          </p:cNvPr>
          <p:cNvSpPr/>
          <p:nvPr userDrawn="1"/>
        </p:nvSpPr>
        <p:spPr>
          <a:xfrm>
            <a:off x="0" y="0"/>
            <a:ext cx="12191999"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3" name="Google Shape;30;p6">
            <a:extLst>
              <a:ext uri="{FF2B5EF4-FFF2-40B4-BE49-F238E27FC236}">
                <a16:creationId xmlns:a16="http://schemas.microsoft.com/office/drawing/2014/main" id="{2B7EF9C5-ED9A-A927-7189-905038905BFD}"/>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pic>
        <p:nvPicPr>
          <p:cNvPr id="5" name="Afbeelding 4">
            <a:extLst>
              <a:ext uri="{FF2B5EF4-FFF2-40B4-BE49-F238E27FC236}">
                <a16:creationId xmlns:a16="http://schemas.microsoft.com/office/drawing/2014/main" id="{47C626D8-5CE8-685B-E515-78D6CDCF16B7}"/>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a:off x="8396130" y="4773478"/>
            <a:ext cx="3795869" cy="2084522"/>
          </a:xfrm>
          <a:prstGeom prst="rect">
            <a:avLst/>
          </a:prstGeom>
        </p:spPr>
      </p:pic>
    </p:spTree>
    <p:extLst>
      <p:ext uri="{BB962C8B-B14F-4D97-AF65-F5344CB8AC3E}">
        <p14:creationId xmlns:p14="http://schemas.microsoft.com/office/powerpoint/2010/main" val="184299069"/>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Tekst en afbeelding">
    <p:bg>
      <p:bgRef idx="1001">
        <a:schemeClr val="bg1"/>
      </p:bgRef>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1CDA40A0-91C0-F5FA-7300-EE96E5775FFD}"/>
              </a:ext>
            </a:extLst>
          </p:cNvPr>
          <p:cNvSpPr/>
          <p:nvPr userDrawn="1"/>
        </p:nvSpPr>
        <p:spPr>
          <a:xfrm>
            <a:off x="0" y="0"/>
            <a:ext cx="12191999"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pic>
        <p:nvPicPr>
          <p:cNvPr id="5" name="Afbeelding 4">
            <a:extLst>
              <a:ext uri="{FF2B5EF4-FFF2-40B4-BE49-F238E27FC236}">
                <a16:creationId xmlns:a16="http://schemas.microsoft.com/office/drawing/2014/main" id="{47C626D8-5CE8-685B-E515-78D6CDCF16B7}"/>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a:off x="8396130" y="4773478"/>
            <a:ext cx="3795869" cy="2084522"/>
          </a:xfrm>
          <a:prstGeom prst="rect">
            <a:avLst/>
          </a:prstGeom>
        </p:spPr>
      </p:pic>
      <p:sp>
        <p:nvSpPr>
          <p:cNvPr id="2" name="Tijdelijke aanduiding voor afbeelding 2">
            <a:extLst>
              <a:ext uri="{FF2B5EF4-FFF2-40B4-BE49-F238E27FC236}">
                <a16:creationId xmlns:a16="http://schemas.microsoft.com/office/drawing/2014/main" id="{907355C6-1DBF-9048-A7EF-2AAF5E65C079}"/>
              </a:ext>
            </a:extLst>
          </p:cNvPr>
          <p:cNvSpPr>
            <a:spLocks noGrp="1"/>
          </p:cNvSpPr>
          <p:nvPr>
            <p:ph type="pic" idx="1"/>
          </p:nvPr>
        </p:nvSpPr>
        <p:spPr>
          <a:xfrm>
            <a:off x="1" y="0"/>
            <a:ext cx="4453301"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Tree>
    <p:extLst>
      <p:ext uri="{BB962C8B-B14F-4D97-AF65-F5344CB8AC3E}">
        <p14:creationId xmlns:p14="http://schemas.microsoft.com/office/powerpoint/2010/main" val="366607214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Leeg">
    <p:spTree>
      <p:nvGrpSpPr>
        <p:cNvPr id="1" name=""/>
        <p:cNvGrpSpPr/>
        <p:nvPr/>
      </p:nvGrpSpPr>
      <p:grpSpPr>
        <a:xfrm>
          <a:off x="0" y="0"/>
          <a:ext cx="0" cy="0"/>
          <a:chOff x="0" y="0"/>
          <a:chExt cx="0" cy="0"/>
        </a:xfrm>
      </p:grpSpPr>
      <p:sp>
        <p:nvSpPr>
          <p:cNvPr id="8" name="Rechthoek 7">
            <a:extLst>
              <a:ext uri="{FF2B5EF4-FFF2-40B4-BE49-F238E27FC236}">
                <a16:creationId xmlns:a16="http://schemas.microsoft.com/office/drawing/2014/main" id="{4AA302A1-DE0A-473B-7241-B6689693EA9E}"/>
              </a:ext>
            </a:extLst>
          </p:cNvPr>
          <p:cNvSpPr/>
          <p:nvPr userDrawn="1"/>
        </p:nvSpPr>
        <p:spPr>
          <a:xfrm rot="10800000">
            <a:off x="0" y="-54955"/>
            <a:ext cx="12192000" cy="6912955"/>
          </a:xfrm>
          <a:prstGeom prst="rect">
            <a:avLst/>
          </a:prstGeom>
          <a:gradFill>
            <a:gsLst>
              <a:gs pos="0">
                <a:schemeClr val="accent4">
                  <a:lumMod val="47830"/>
                  <a:lumOff val="52170"/>
                </a:schemeClr>
              </a:gs>
              <a:gs pos="48000">
                <a:schemeClr val="accent4">
                  <a:lumMod val="20000"/>
                  <a:lumOff val="80000"/>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5" name="Afbeelding 4">
            <a:extLst>
              <a:ext uri="{FF2B5EF4-FFF2-40B4-BE49-F238E27FC236}">
                <a16:creationId xmlns:a16="http://schemas.microsoft.com/office/drawing/2014/main" id="{E2010564-87E0-3526-BD89-FD7FA0799B4E}"/>
              </a:ext>
            </a:extLst>
          </p:cNvPr>
          <p:cNvPicPr>
            <a:picLocks noChangeAspect="1"/>
          </p:cNvPicPr>
          <p:nvPr userDrawn="1"/>
        </p:nvPicPr>
        <p:blipFill>
          <a:blip r:embed="rId2"/>
          <a:stretch>
            <a:fillRect/>
          </a:stretch>
        </p:blipFill>
        <p:spPr>
          <a:xfrm>
            <a:off x="351790" y="6311899"/>
            <a:ext cx="1593731" cy="286703"/>
          </a:xfrm>
          <a:prstGeom prst="rect">
            <a:avLst/>
          </a:prstGeom>
        </p:spPr>
      </p:pic>
      <p:pic>
        <p:nvPicPr>
          <p:cNvPr id="4" name="Afbeelding 3">
            <a:extLst>
              <a:ext uri="{FF2B5EF4-FFF2-40B4-BE49-F238E27FC236}">
                <a16:creationId xmlns:a16="http://schemas.microsoft.com/office/drawing/2014/main" id="{B4AFCCBC-8588-D215-8537-36D569AA7F54}"/>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857501" y="829778"/>
            <a:ext cx="9334500" cy="6028222"/>
          </a:xfrm>
          <a:prstGeom prst="rect">
            <a:avLst/>
          </a:prstGeom>
        </p:spPr>
      </p:pic>
      <p:sp>
        <p:nvSpPr>
          <p:cNvPr id="2" name="Titel 1">
            <a:extLst>
              <a:ext uri="{FF2B5EF4-FFF2-40B4-BE49-F238E27FC236}">
                <a16:creationId xmlns:a16="http://schemas.microsoft.com/office/drawing/2014/main" id="{058F826E-8CA7-0735-6A10-69626B470388}"/>
              </a:ext>
            </a:extLst>
          </p:cNvPr>
          <p:cNvSpPr>
            <a:spLocks noGrp="1"/>
          </p:cNvSpPr>
          <p:nvPr>
            <p:ph type="ctrTitle" hasCustomPrompt="1"/>
          </p:nvPr>
        </p:nvSpPr>
        <p:spPr>
          <a:xfrm>
            <a:off x="333121" y="569504"/>
            <a:ext cx="8527099" cy="1595439"/>
          </a:xfrm>
        </p:spPr>
        <p:txBody>
          <a:bodyPr anchor="b">
            <a:normAutofit/>
          </a:bodyPr>
          <a:lstStyle>
            <a:lvl1pPr algn="l">
              <a:defRPr sz="4400" b="1" i="0" baseline="0">
                <a:solidFill>
                  <a:srgbClr val="172474"/>
                </a:solidFill>
                <a:latin typeface="Arial" panose="020B0604020202020204" pitchFamily="34" charset="0"/>
                <a:ea typeface="Arial" panose="020B0604020202020204" pitchFamily="34" charset="0"/>
                <a:cs typeface="Arial" panose="020B0604020202020204" pitchFamily="34" charset="0"/>
              </a:defRPr>
            </a:lvl1pPr>
          </a:lstStyle>
          <a:p>
            <a:r>
              <a:rPr lang="nl-NL" dirty="0"/>
              <a:t>Bedankt voor uw aandacht!</a:t>
            </a:r>
          </a:p>
        </p:txBody>
      </p:sp>
      <p:sp>
        <p:nvSpPr>
          <p:cNvPr id="3" name="Tijdelijke aanduiding voor tekst 12">
            <a:extLst>
              <a:ext uri="{FF2B5EF4-FFF2-40B4-BE49-F238E27FC236}">
                <a16:creationId xmlns:a16="http://schemas.microsoft.com/office/drawing/2014/main" id="{322DF6CB-B8C0-B298-A9B9-9EDE4DFC6F3A}"/>
              </a:ext>
            </a:extLst>
          </p:cNvPr>
          <p:cNvSpPr>
            <a:spLocks noGrp="1"/>
          </p:cNvSpPr>
          <p:nvPr>
            <p:ph type="body" sz="quarter" idx="10" hasCustomPrompt="1"/>
          </p:nvPr>
        </p:nvSpPr>
        <p:spPr>
          <a:xfrm>
            <a:off x="360553" y="3429001"/>
            <a:ext cx="3744912" cy="437402"/>
          </a:xfrm>
        </p:spPr>
        <p:txBody>
          <a:bodyPr/>
          <a:lstStyle>
            <a:lvl1pPr marL="0" indent="0">
              <a:buFontTx/>
              <a:buNone/>
              <a:defRPr sz="20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Voornaam Achternaam</a:t>
            </a:r>
          </a:p>
        </p:txBody>
      </p:sp>
      <p:sp>
        <p:nvSpPr>
          <p:cNvPr id="6" name="Tijdelijke aanduiding voor tekst 12">
            <a:extLst>
              <a:ext uri="{FF2B5EF4-FFF2-40B4-BE49-F238E27FC236}">
                <a16:creationId xmlns:a16="http://schemas.microsoft.com/office/drawing/2014/main" id="{321FD954-6B94-3814-A00E-64E69F5679D4}"/>
              </a:ext>
            </a:extLst>
          </p:cNvPr>
          <p:cNvSpPr>
            <a:spLocks noGrp="1"/>
          </p:cNvSpPr>
          <p:nvPr>
            <p:ph type="body" sz="quarter" idx="11" hasCustomPrompt="1"/>
          </p:nvPr>
        </p:nvSpPr>
        <p:spPr>
          <a:xfrm>
            <a:off x="360552" y="3866402"/>
            <a:ext cx="3744913" cy="426694"/>
          </a:xfrm>
        </p:spPr>
        <p:txBody>
          <a:bodyPr/>
          <a:lstStyle>
            <a:lvl1pPr marL="0" marR="0" indent="0" algn="l" defTabSz="914400" rtl="0" eaLnBrk="1" fontAlgn="auto" latinLnBrk="0" hangingPunct="1">
              <a:lnSpc>
                <a:spcPct val="90000"/>
              </a:lnSpc>
              <a:spcBef>
                <a:spcPts val="1000"/>
              </a:spcBef>
              <a:spcAft>
                <a:spcPts val="0"/>
              </a:spcAft>
              <a:buClr>
                <a:srgbClr val="007AC3"/>
              </a:buClr>
              <a:buSzPct val="75000"/>
              <a:buFontTx/>
              <a:buNone/>
              <a:tabLst/>
              <a:defRPr sz="20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Functie</a:t>
            </a:r>
          </a:p>
        </p:txBody>
      </p:sp>
      <p:sp>
        <p:nvSpPr>
          <p:cNvPr id="7" name="Tijdelijke aanduiding voor tekst 12">
            <a:extLst>
              <a:ext uri="{FF2B5EF4-FFF2-40B4-BE49-F238E27FC236}">
                <a16:creationId xmlns:a16="http://schemas.microsoft.com/office/drawing/2014/main" id="{14C345C8-96C0-1BFC-DD37-EAE19454BDC5}"/>
              </a:ext>
            </a:extLst>
          </p:cNvPr>
          <p:cNvSpPr>
            <a:spLocks noGrp="1"/>
          </p:cNvSpPr>
          <p:nvPr>
            <p:ph type="body" sz="quarter" idx="12" hasCustomPrompt="1"/>
          </p:nvPr>
        </p:nvSpPr>
        <p:spPr>
          <a:xfrm>
            <a:off x="363265" y="4730498"/>
            <a:ext cx="3744913" cy="426694"/>
          </a:xfrm>
        </p:spPr>
        <p:txBody>
          <a:bodyPr>
            <a:normAutofit/>
          </a:bodyPr>
          <a:lstStyle>
            <a:lvl1pPr marL="0" marR="0" indent="0" algn="l" defTabSz="914400" rtl="0" eaLnBrk="1" fontAlgn="auto" latinLnBrk="0" hangingPunct="1">
              <a:lnSpc>
                <a:spcPct val="90000"/>
              </a:lnSpc>
              <a:spcBef>
                <a:spcPts val="1000"/>
              </a:spcBef>
              <a:spcAft>
                <a:spcPts val="0"/>
              </a:spcAft>
              <a:buClr>
                <a:srgbClr val="007AC3"/>
              </a:buClr>
              <a:buSzPct val="75000"/>
              <a:buFontTx/>
              <a:buNone/>
              <a:tabLst/>
              <a:defRPr sz="18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E-mail: emailadres </a:t>
            </a:r>
          </a:p>
        </p:txBody>
      </p:sp>
    </p:spTree>
    <p:extLst>
      <p:ext uri="{BB962C8B-B14F-4D97-AF65-F5344CB8AC3E}">
        <p14:creationId xmlns:p14="http://schemas.microsoft.com/office/powerpoint/2010/main" val="10725823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Tekst en afbeelding">
    <p:bg>
      <p:bgRef idx="1001">
        <a:schemeClr val="bg1"/>
      </p:bgRef>
    </p:bg>
    <p:spTree>
      <p:nvGrpSpPr>
        <p:cNvPr id="1" name=""/>
        <p:cNvGrpSpPr/>
        <p:nvPr/>
      </p:nvGrpSpPr>
      <p:grpSpPr>
        <a:xfrm>
          <a:off x="0" y="0"/>
          <a:ext cx="0" cy="0"/>
          <a:chOff x="0" y="0"/>
          <a:chExt cx="0" cy="0"/>
        </a:xfrm>
      </p:grpSpPr>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2" name="Rechthoek 1">
            <a:extLst>
              <a:ext uri="{FF2B5EF4-FFF2-40B4-BE49-F238E27FC236}">
                <a16:creationId xmlns:a16="http://schemas.microsoft.com/office/drawing/2014/main" id="{F2854615-8DEE-38A7-5B06-7345FB05001A}"/>
              </a:ext>
            </a:extLst>
          </p:cNvPr>
          <p:cNvSpPr/>
          <p:nvPr userDrawn="1"/>
        </p:nvSpPr>
        <p:spPr>
          <a:xfrm flipH="1">
            <a:off x="8719456" y="0"/>
            <a:ext cx="3472544" cy="685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Afbeelding 3">
            <a:extLst>
              <a:ext uri="{FF2B5EF4-FFF2-40B4-BE49-F238E27FC236}">
                <a16:creationId xmlns:a16="http://schemas.microsoft.com/office/drawing/2014/main" id="{45F60201-614A-6806-658E-5939CB6CF96A}"/>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a:off x="7315628" y="4180114"/>
            <a:ext cx="4876371" cy="2677886"/>
          </a:xfrm>
          <a:prstGeom prst="rect">
            <a:avLst/>
          </a:prstGeom>
        </p:spPr>
      </p:pic>
    </p:spTree>
    <p:extLst>
      <p:ext uri="{BB962C8B-B14F-4D97-AF65-F5344CB8AC3E}">
        <p14:creationId xmlns:p14="http://schemas.microsoft.com/office/powerpoint/2010/main" val="2933011667"/>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Tekst en afbeelding">
    <p:bg>
      <p:bgRef idx="1001">
        <a:schemeClr val="bg1"/>
      </p:bgRef>
    </p:bg>
    <p:spTree>
      <p:nvGrpSpPr>
        <p:cNvPr id="1" name=""/>
        <p:cNvGrpSpPr/>
        <p:nvPr/>
      </p:nvGrpSpPr>
      <p:grpSpPr>
        <a:xfrm>
          <a:off x="0" y="0"/>
          <a:ext cx="0" cy="0"/>
          <a:chOff x="0" y="0"/>
          <a:chExt cx="0" cy="0"/>
        </a:xfrm>
      </p:grpSpPr>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2" name="Rechthoek 1">
            <a:extLst>
              <a:ext uri="{FF2B5EF4-FFF2-40B4-BE49-F238E27FC236}">
                <a16:creationId xmlns:a16="http://schemas.microsoft.com/office/drawing/2014/main" id="{F2854615-8DEE-38A7-5B06-7345FB05001A}"/>
              </a:ext>
            </a:extLst>
          </p:cNvPr>
          <p:cNvSpPr/>
          <p:nvPr userDrawn="1"/>
        </p:nvSpPr>
        <p:spPr>
          <a:xfrm flipH="1">
            <a:off x="8719456" y="0"/>
            <a:ext cx="3472544" cy="685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Afbeelding 3">
            <a:extLst>
              <a:ext uri="{FF2B5EF4-FFF2-40B4-BE49-F238E27FC236}">
                <a16:creationId xmlns:a16="http://schemas.microsoft.com/office/drawing/2014/main" id="{45F60201-614A-6806-658E-5939CB6CF96A}"/>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a:off x="7315628" y="4180114"/>
            <a:ext cx="4876371" cy="2677886"/>
          </a:xfrm>
          <a:prstGeom prst="rect">
            <a:avLst/>
          </a:prstGeom>
        </p:spPr>
      </p:pic>
      <p:sp>
        <p:nvSpPr>
          <p:cNvPr id="3" name="Google Shape;30;p6">
            <a:extLst>
              <a:ext uri="{FF2B5EF4-FFF2-40B4-BE49-F238E27FC236}">
                <a16:creationId xmlns:a16="http://schemas.microsoft.com/office/drawing/2014/main" id="{7FC2D071-67F8-E5D3-0596-C7011B38B7D1}"/>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5" name="Google Shape;31;p6">
            <a:extLst>
              <a:ext uri="{FF2B5EF4-FFF2-40B4-BE49-F238E27FC236}">
                <a16:creationId xmlns:a16="http://schemas.microsoft.com/office/drawing/2014/main" id="{2333BA9D-13CE-7345-7B67-3C94A141EED3}"/>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484089031"/>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Tekst 2-koloms">
    <p:bg>
      <p:bgRef idx="1001">
        <a:schemeClr val="bg1"/>
      </p:bgRef>
    </p:bg>
    <p:spTree>
      <p:nvGrpSpPr>
        <p:cNvPr id="1" name=""/>
        <p:cNvGrpSpPr/>
        <p:nvPr/>
      </p:nvGrpSpPr>
      <p:grpSpPr>
        <a:xfrm>
          <a:off x="0" y="0"/>
          <a:ext cx="0" cy="0"/>
          <a:chOff x="0" y="0"/>
          <a:chExt cx="0" cy="0"/>
        </a:xfrm>
      </p:grpSpPr>
      <p:pic>
        <p:nvPicPr>
          <p:cNvPr id="9" name="Afbeelding 8">
            <a:extLst>
              <a:ext uri="{FF2B5EF4-FFF2-40B4-BE49-F238E27FC236}">
                <a16:creationId xmlns:a16="http://schemas.microsoft.com/office/drawing/2014/main" id="{82BF5EC6-595F-D4E9-427D-3547B408F41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2857500" y="845820"/>
            <a:ext cx="9334500" cy="6028222"/>
          </a:xfrm>
          <a:prstGeom prst="rect">
            <a:avLst/>
          </a:prstGeom>
        </p:spPr>
      </p:pic>
      <p:sp>
        <p:nvSpPr>
          <p:cNvPr id="6" name="Titel 1"/>
          <p:cNvSpPr>
            <a:spLocks noGrp="1"/>
          </p:cNvSpPr>
          <p:nvPr>
            <p:ph type="title" hasCustomPrompt="1"/>
          </p:nvPr>
        </p:nvSpPr>
        <p:spPr>
          <a:xfrm>
            <a:off x="330213" y="908050"/>
            <a:ext cx="11345850" cy="576734"/>
          </a:xfrm>
        </p:spPr>
        <p:txBody>
          <a:bodyPr anchor="b">
            <a:normAutofit/>
          </a:bodyPr>
          <a:lstStyle>
            <a:lvl1pPr>
              <a:defRPr sz="4400" b="1" i="0" baseline="0">
                <a:solidFill>
                  <a:srgbClr val="172474"/>
                </a:solidFill>
                <a:latin typeface="Arial" panose="020B0604020202020204" pitchFamily="34" charset="0"/>
                <a:ea typeface="Arial" panose="020B0604020202020204" pitchFamily="34" charset="0"/>
                <a:cs typeface="Arial" panose="020B0604020202020204" pitchFamily="34" charset="0"/>
              </a:defRPr>
            </a:lvl1pPr>
          </a:lstStyle>
          <a:p>
            <a:r>
              <a:rPr lang="nl-NL" dirty="0"/>
              <a:t>Klik om een titel te maken </a:t>
            </a:r>
          </a:p>
        </p:txBody>
      </p:sp>
      <p:sp>
        <p:nvSpPr>
          <p:cNvPr id="8" name="Tijdelijke aanduiding voor inhoud 2"/>
          <p:cNvSpPr>
            <a:spLocks noGrp="1"/>
          </p:cNvSpPr>
          <p:nvPr>
            <p:ph idx="10" hasCustomPrompt="1"/>
          </p:nvPr>
        </p:nvSpPr>
        <p:spPr>
          <a:xfrm>
            <a:off x="366771" y="1772816"/>
            <a:ext cx="5622549" cy="2421994"/>
          </a:xfrm>
        </p:spPr>
        <p:txBody>
          <a:bodyPr>
            <a:normAutofit/>
          </a:bodyPr>
          <a:lstStyle>
            <a:lvl1pPr marL="285750" indent="-285750">
              <a:buClr>
                <a:srgbClr val="007AC3"/>
              </a:buClr>
              <a:buSzPct val="75000"/>
              <a:buFont typeface="ArialMT" charset="0"/>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defRPr>
            </a:lvl1pPr>
            <a:lvl2pPr marL="742950" indent="-285750">
              <a:buClr>
                <a:srgbClr val="007AC3"/>
              </a:buClr>
              <a:buSzPct val="75000"/>
              <a:buFont typeface=".LucidaGrandeUI" charset="0"/>
              <a:buChar char="►"/>
              <a:defRPr sz="2000" b="0" i="0">
                <a:solidFill>
                  <a:srgbClr val="172474"/>
                </a:solidFill>
                <a:latin typeface="Arial" charset="0"/>
                <a:ea typeface="Arial" charset="0"/>
                <a:cs typeface="Arial" charset="0"/>
              </a:defRPr>
            </a:lvl2pPr>
            <a:lvl3pPr marL="363538" indent="-188913">
              <a:buFont typeface="Calibri" pitchFamily="34" charset="0"/>
              <a:buChar char="-"/>
              <a:defRPr sz="1600"/>
            </a:lvl3pPr>
            <a:lvl4pPr marL="539750" indent="-174625">
              <a:buFont typeface="Calibri" pitchFamily="34" charset="0"/>
              <a:buChar char="-"/>
              <a:defRPr sz="1600"/>
            </a:lvl4pPr>
            <a:lvl5pPr marL="715963" indent="-180975">
              <a:buFont typeface="Calibri" pitchFamily="34" charset="0"/>
              <a:buChar char="-"/>
              <a:defRPr sz="1600"/>
            </a:lvl5pPr>
          </a:lstStyle>
          <a:p>
            <a:pPr lvl="0"/>
            <a:r>
              <a:rPr lang="nl-NL" dirty="0"/>
              <a:t>Klik om tekst toe te voegen</a:t>
            </a:r>
          </a:p>
        </p:txBody>
      </p:sp>
    </p:spTree>
    <p:extLst>
      <p:ext uri="{BB962C8B-B14F-4D97-AF65-F5344CB8AC3E}">
        <p14:creationId xmlns:p14="http://schemas.microsoft.com/office/powerpoint/2010/main" val="11045328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Tekst en afbeelding">
    <p:bg>
      <p:bgRef idx="1001">
        <a:schemeClr val="bg1"/>
      </p:bgRef>
    </p:b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9EBE89CE-FFA2-CD28-8E41-B05F85C1854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232900" y="5246833"/>
            <a:ext cx="4219862" cy="2109931"/>
          </a:xfrm>
          <a:prstGeom prst="rect">
            <a:avLst/>
          </a:prstGeom>
        </p:spPr>
      </p:pic>
      <p:sp>
        <p:nvSpPr>
          <p:cNvPr id="2" name="Titel 1">
            <a:extLst>
              <a:ext uri="{FF2B5EF4-FFF2-40B4-BE49-F238E27FC236}">
                <a16:creationId xmlns:a16="http://schemas.microsoft.com/office/drawing/2014/main" id="{0C2AE2A7-2063-B40C-A516-1F86546424FC}"/>
              </a:ext>
            </a:extLst>
          </p:cNvPr>
          <p:cNvSpPr>
            <a:spLocks noGrp="1"/>
          </p:cNvSpPr>
          <p:nvPr>
            <p:ph type="title"/>
          </p:nvPr>
        </p:nvSpPr>
        <p:spPr>
          <a:xfrm>
            <a:off x="838200" y="365125"/>
            <a:ext cx="9911080" cy="1325563"/>
          </a:xfrm>
        </p:spPr>
        <p:txBody>
          <a:bodyPr/>
          <a:lstStyle>
            <a:lvl1pPr>
              <a:defRPr b="1" i="0">
                <a:latin typeface="Arial" panose="020B0604020202020204" pitchFamily="34" charset="0"/>
                <a:cs typeface="Arial" panose="020B0604020202020204" pitchFamily="34" charset="0"/>
              </a:defRPr>
            </a:lvl1pPr>
          </a:lstStyle>
          <a:p>
            <a:r>
              <a:rPr lang="nl-NL" dirty="0"/>
              <a:t>Klik om stijl te bewerken</a:t>
            </a:r>
          </a:p>
        </p:txBody>
      </p:sp>
      <p:sp>
        <p:nvSpPr>
          <p:cNvPr id="5" name="Tijdelijke aanduiding voor inhoud 2">
            <a:extLst>
              <a:ext uri="{FF2B5EF4-FFF2-40B4-BE49-F238E27FC236}">
                <a16:creationId xmlns:a16="http://schemas.microsoft.com/office/drawing/2014/main" id="{6725296D-E63F-C612-3998-9B75B2EB96DC}"/>
              </a:ext>
            </a:extLst>
          </p:cNvPr>
          <p:cNvSpPr>
            <a:spLocks noGrp="1"/>
          </p:cNvSpPr>
          <p:nvPr>
            <p:ph idx="1"/>
          </p:nvPr>
        </p:nvSpPr>
        <p:spPr>
          <a:xfrm>
            <a:off x="838200" y="1825625"/>
            <a:ext cx="9911080" cy="4351338"/>
          </a:xfrm>
        </p:spPr>
        <p:txBody>
          <a:bodyPr/>
          <a:lstStyle>
            <a:lvl1pPr>
              <a:defRPr b="0" i="0">
                <a:latin typeface="Arial" panose="020B0604020202020204" pitchFamily="34" charset="0"/>
                <a:cs typeface="Arial" panose="020B0604020202020204" pitchFamily="34" charset="0"/>
              </a:defRPr>
            </a:lvl1pPr>
            <a:lvl2pPr>
              <a:defRPr b="0" i="0">
                <a:latin typeface="Arial" panose="020B0604020202020204" pitchFamily="34" charset="0"/>
                <a:cs typeface="Arial" panose="020B0604020202020204" pitchFamily="34" charset="0"/>
              </a:defRPr>
            </a:lvl2pPr>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a:extLst>
              <a:ext uri="{FF2B5EF4-FFF2-40B4-BE49-F238E27FC236}">
                <a16:creationId xmlns:a16="http://schemas.microsoft.com/office/drawing/2014/main" id="{4903BF43-52E8-FA24-C594-32002D8872EC}"/>
              </a:ext>
            </a:extLst>
          </p:cNvPr>
          <p:cNvPicPr>
            <a:picLocks noChangeAspect="1"/>
          </p:cNvPicPr>
          <p:nvPr userDrawn="1"/>
        </p:nvPicPr>
        <p:blipFill>
          <a:blip r:embed="rId3"/>
          <a:stretch>
            <a:fillRect/>
          </a:stretch>
        </p:blipFill>
        <p:spPr>
          <a:xfrm>
            <a:off x="351790" y="6311899"/>
            <a:ext cx="1593731" cy="286703"/>
          </a:xfrm>
          <a:prstGeom prst="rect">
            <a:avLst/>
          </a:prstGeom>
        </p:spPr>
      </p:pic>
    </p:spTree>
    <p:extLst>
      <p:ext uri="{BB962C8B-B14F-4D97-AF65-F5344CB8AC3E}">
        <p14:creationId xmlns:p14="http://schemas.microsoft.com/office/powerpoint/2010/main" val="1257075598"/>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ekst 1-kolom" preserve="1" userDrawn="1">
  <p:cSld name="1_Tekst 1-kolom">
    <p:bg>
      <p:bgPr>
        <a:solidFill>
          <a:schemeClr val="lt1"/>
        </a:solidFill>
        <a:effectLst/>
      </p:bgPr>
    </p:bg>
    <p:spTree>
      <p:nvGrpSpPr>
        <p:cNvPr id="1" name="Shape 20"/>
        <p:cNvGrpSpPr/>
        <p:nvPr/>
      </p:nvGrpSpPr>
      <p:grpSpPr>
        <a:xfrm>
          <a:off x="0" y="0"/>
          <a:ext cx="0" cy="0"/>
          <a:chOff x="0" y="0"/>
          <a:chExt cx="0" cy="0"/>
        </a:xfrm>
      </p:grpSpPr>
      <p:sp>
        <p:nvSpPr>
          <p:cNvPr id="21" name="Google Shape;21;p4"/>
          <p:cNvSpPr txBox="1">
            <a:spLocks noGrp="1"/>
          </p:cNvSpPr>
          <p:nvPr>
            <p:ph type="body" idx="1"/>
          </p:nvPr>
        </p:nvSpPr>
        <p:spPr>
          <a:xfrm>
            <a:off x="366771" y="1772816"/>
            <a:ext cx="11309292" cy="4177134"/>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2" name="Google Shape;22;p4"/>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792803633"/>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ekst 1-kolom" preserve="1" userDrawn="1">
  <p:cSld name="1_Tekst 1-kolom">
    <p:bg>
      <p:bgPr>
        <a:solidFill>
          <a:schemeClr val="lt1"/>
        </a:solidFill>
        <a:effectLst/>
      </p:bgPr>
    </p:bg>
    <p:spTree>
      <p:nvGrpSpPr>
        <p:cNvPr id="1" name="Shape 20"/>
        <p:cNvGrpSpPr/>
        <p:nvPr/>
      </p:nvGrpSpPr>
      <p:grpSpPr>
        <a:xfrm>
          <a:off x="0" y="0"/>
          <a:ext cx="0" cy="0"/>
          <a:chOff x="0" y="0"/>
          <a:chExt cx="0" cy="0"/>
        </a:xfrm>
      </p:grpSpPr>
    </p:spTree>
    <p:extLst>
      <p:ext uri="{BB962C8B-B14F-4D97-AF65-F5344CB8AC3E}">
        <p14:creationId xmlns:p14="http://schemas.microsoft.com/office/powerpoint/2010/main" val="21729842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Titeldia">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83922CB4-6CF7-F91F-3858-93320185C141}"/>
              </a:ext>
            </a:extLst>
          </p:cNvPr>
          <p:cNvPicPr>
            <a:picLocks noChangeAspect="1"/>
          </p:cNvPicPr>
          <p:nvPr userDrawn="1"/>
        </p:nvPicPr>
        <p:blipFill>
          <a:blip r:embed="rId2"/>
          <a:stretch>
            <a:fillRect/>
          </a:stretch>
        </p:blipFill>
        <p:spPr>
          <a:xfrm>
            <a:off x="351790" y="6311899"/>
            <a:ext cx="1593731" cy="286703"/>
          </a:xfrm>
          <a:prstGeom prst="rect">
            <a:avLst/>
          </a:prstGeom>
        </p:spPr>
      </p:pic>
      <p:pic>
        <p:nvPicPr>
          <p:cNvPr id="3" name="Afbeelding 2">
            <a:extLst>
              <a:ext uri="{FF2B5EF4-FFF2-40B4-BE49-F238E27FC236}">
                <a16:creationId xmlns:a16="http://schemas.microsoft.com/office/drawing/2014/main" id="{C1BFB91A-4A80-222F-6094-81EEDB7AB441}"/>
              </a:ext>
            </a:extLst>
          </p:cNvPr>
          <p:cNvPicPr>
            <a:picLocks noChangeAspect="1"/>
          </p:cNvPicPr>
          <p:nvPr userDrawn="1"/>
        </p:nvPicPr>
        <p:blipFill>
          <a:blip r:embed="rId3" cstate="email">
            <a:extLst>
              <a:ext uri="{28A0092B-C50C-407E-A947-70E740481C1C}">
                <a14:useLocalDpi xmlns:a14="http://schemas.microsoft.com/office/drawing/2010/main"/>
              </a:ext>
            </a:extLst>
          </a:blip>
          <a:srcRect r="30298"/>
          <a:stretch/>
        </p:blipFill>
        <p:spPr>
          <a:xfrm>
            <a:off x="8715544" y="2840182"/>
            <a:ext cx="3476456" cy="2493817"/>
          </a:xfrm>
          <a:prstGeom prst="rect">
            <a:avLst/>
          </a:prstGeom>
        </p:spPr>
      </p:pic>
      <p:sp>
        <p:nvSpPr>
          <p:cNvPr id="4" name="Google Shape;31;p6">
            <a:extLst>
              <a:ext uri="{FF2B5EF4-FFF2-40B4-BE49-F238E27FC236}">
                <a16:creationId xmlns:a16="http://schemas.microsoft.com/office/drawing/2014/main" id="{41752988-9A80-F3F0-E85D-7C9247A005BB}"/>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 name="Google Shape;30;p6">
            <a:extLst>
              <a:ext uri="{FF2B5EF4-FFF2-40B4-BE49-F238E27FC236}">
                <a16:creationId xmlns:a16="http://schemas.microsoft.com/office/drawing/2014/main" id="{7DDE8C8A-F705-A4C2-CC96-A2862C285EB8}"/>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1022539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ekst 2-koloms" preserve="1" userDrawn="1">
  <p:cSld name="6_Tekst 2-koloms">
    <p:bg>
      <p:bgPr>
        <a:solidFill>
          <a:schemeClr val="lt1"/>
        </a:solidFill>
        <a:effectLst/>
      </p:bgPr>
    </p:bg>
    <p:spTree>
      <p:nvGrpSpPr>
        <p:cNvPr id="1" name="Shape 24"/>
        <p:cNvGrpSpPr/>
        <p:nvPr/>
      </p:nvGrpSpPr>
      <p:grpSpPr>
        <a:xfrm>
          <a:off x="0" y="0"/>
          <a:ext cx="0" cy="0"/>
          <a:chOff x="0" y="0"/>
          <a:chExt cx="0" cy="0"/>
        </a:xfrm>
      </p:grpSpPr>
      <p:pic>
        <p:nvPicPr>
          <p:cNvPr id="4" name="Afbeelding 3">
            <a:extLst>
              <a:ext uri="{FF2B5EF4-FFF2-40B4-BE49-F238E27FC236}">
                <a16:creationId xmlns:a16="http://schemas.microsoft.com/office/drawing/2014/main" id="{ACBA78CA-2A49-180E-1A54-0A7F0E9B239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232900" y="5246833"/>
            <a:ext cx="2959100" cy="1611167"/>
          </a:xfrm>
          <a:prstGeom prst="rect">
            <a:avLst/>
          </a:prstGeom>
        </p:spPr>
      </p:pic>
      <p:sp>
        <p:nvSpPr>
          <p:cNvPr id="5" name="Google Shape;31;p6">
            <a:extLst>
              <a:ext uri="{FF2B5EF4-FFF2-40B4-BE49-F238E27FC236}">
                <a16:creationId xmlns:a16="http://schemas.microsoft.com/office/drawing/2014/main" id="{FA16E7C0-41BA-883C-C141-C738DD363189}"/>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 name="Google Shape;30;p6">
            <a:extLst>
              <a:ext uri="{FF2B5EF4-FFF2-40B4-BE49-F238E27FC236}">
                <a16:creationId xmlns:a16="http://schemas.microsoft.com/office/drawing/2014/main" id="{EE0DC7D1-3BFB-4363-48C8-4D2E17DE1A45}"/>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685392988"/>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Lee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E2010564-87E0-3526-BD89-FD7FA0799B4E}"/>
              </a:ext>
            </a:extLst>
          </p:cNvPr>
          <p:cNvPicPr>
            <a:picLocks noChangeAspect="1"/>
          </p:cNvPicPr>
          <p:nvPr userDrawn="1"/>
        </p:nvPicPr>
        <p:blipFill>
          <a:blip r:embed="rId2"/>
          <a:stretch>
            <a:fillRect/>
          </a:stretch>
        </p:blipFill>
        <p:spPr>
          <a:xfrm>
            <a:off x="351790" y="6311899"/>
            <a:ext cx="1593731" cy="286703"/>
          </a:xfrm>
          <a:prstGeom prst="rect">
            <a:avLst/>
          </a:prstGeom>
        </p:spPr>
      </p:pic>
      <p:sp>
        <p:nvSpPr>
          <p:cNvPr id="3" name="Tijdelijke aanduiding voor afbeelding 2">
            <a:extLst>
              <a:ext uri="{FF2B5EF4-FFF2-40B4-BE49-F238E27FC236}">
                <a16:creationId xmlns:a16="http://schemas.microsoft.com/office/drawing/2014/main" id="{3E96EEB4-A3AD-C2F5-97E5-9668AABE1332}"/>
              </a:ext>
            </a:extLst>
          </p:cNvPr>
          <p:cNvSpPr>
            <a:spLocks noGrp="1"/>
          </p:cNvSpPr>
          <p:nvPr>
            <p:ph type="pic" idx="11"/>
          </p:nvPr>
        </p:nvSpPr>
        <p:spPr>
          <a:xfrm>
            <a:off x="0" y="0"/>
            <a:ext cx="12192000" cy="592328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Tree>
    <p:extLst>
      <p:ext uri="{BB962C8B-B14F-4D97-AF65-F5344CB8AC3E}">
        <p14:creationId xmlns:p14="http://schemas.microsoft.com/office/powerpoint/2010/main" val="23056357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ekst 1-kolom" preserve="1" userDrawn="1">
  <p:cSld name="Tekst 1-kolom">
    <p:bg>
      <p:bgPr>
        <a:solidFill>
          <a:schemeClr val="lt1"/>
        </a:solidFill>
        <a:effectLst/>
      </p:bgPr>
    </p:bg>
    <p:spTree>
      <p:nvGrpSpPr>
        <p:cNvPr id="1" name="Shape 20"/>
        <p:cNvGrpSpPr/>
        <p:nvPr/>
      </p:nvGrpSpPr>
      <p:grpSpPr>
        <a:xfrm>
          <a:off x="0" y="0"/>
          <a:ext cx="0" cy="0"/>
          <a:chOff x="0" y="0"/>
          <a:chExt cx="0" cy="0"/>
        </a:xfrm>
      </p:grpSpPr>
      <p:sp>
        <p:nvSpPr>
          <p:cNvPr id="21" name="Google Shape;21;p4"/>
          <p:cNvSpPr txBox="1">
            <a:spLocks noGrp="1"/>
          </p:cNvSpPr>
          <p:nvPr>
            <p:ph type="body" idx="1"/>
          </p:nvPr>
        </p:nvSpPr>
        <p:spPr>
          <a:xfrm>
            <a:off x="366771" y="1772816"/>
            <a:ext cx="11309292" cy="4177134"/>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 name="Google Shape;15;p3">
            <a:extLst>
              <a:ext uri="{FF2B5EF4-FFF2-40B4-BE49-F238E27FC236}">
                <a16:creationId xmlns:a16="http://schemas.microsoft.com/office/drawing/2014/main" id="{A94E892F-5015-9594-53A7-9C75D45FF9C8}"/>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416090291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Lee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B4AFCCBC-8588-D215-8537-36D569AA7F5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2857500" y="845820"/>
            <a:ext cx="9334500" cy="6028222"/>
          </a:xfrm>
          <a:prstGeom prst="rect">
            <a:avLst/>
          </a:prstGeom>
        </p:spPr>
      </p:pic>
      <p:sp>
        <p:nvSpPr>
          <p:cNvPr id="8" name="Ondertitel 2">
            <a:extLst>
              <a:ext uri="{FF2B5EF4-FFF2-40B4-BE49-F238E27FC236}">
                <a16:creationId xmlns:a16="http://schemas.microsoft.com/office/drawing/2014/main" id="{A9FAE576-C0B6-7F18-152A-6281ADCC4010}"/>
              </a:ext>
            </a:extLst>
          </p:cNvPr>
          <p:cNvSpPr>
            <a:spLocks noGrp="1"/>
          </p:cNvSpPr>
          <p:nvPr>
            <p:ph type="subTitle" idx="1" hasCustomPrompt="1"/>
          </p:nvPr>
        </p:nvSpPr>
        <p:spPr>
          <a:xfrm>
            <a:off x="353805" y="2631980"/>
            <a:ext cx="7488237" cy="786312"/>
          </a:xfrm>
        </p:spPr>
        <p:txBody>
          <a:bodyPr/>
          <a:lstStyle>
            <a:lvl1pPr marL="0" marR="0" indent="0" algn="l" defTabSz="914400" rtl="0" eaLnBrk="1" fontAlgn="auto" latinLnBrk="0" hangingPunct="1">
              <a:lnSpc>
                <a:spcPct val="100000"/>
              </a:lnSpc>
              <a:spcBef>
                <a:spcPts val="0"/>
              </a:spcBef>
              <a:spcAft>
                <a:spcPts val="0"/>
              </a:spcAft>
              <a:buClr>
                <a:srgbClr val="007AC3"/>
              </a:buClr>
              <a:buSzPct val="75000"/>
              <a:buFontTx/>
              <a:buNone/>
              <a:tabLst/>
              <a:defRPr sz="2400" b="0" i="0" baseline="0">
                <a:solidFill>
                  <a:srgbClr val="172474"/>
                </a:solidFill>
                <a:latin typeface="Arial" panose="020B0604020202020204" pitchFamily="34" charset="0"/>
                <a:ea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de ondertitel te maken</a:t>
            </a:r>
          </a:p>
        </p:txBody>
      </p:sp>
      <p:sp>
        <p:nvSpPr>
          <p:cNvPr id="9" name="Tijdelijke aanduiding voor tekst 12">
            <a:extLst>
              <a:ext uri="{FF2B5EF4-FFF2-40B4-BE49-F238E27FC236}">
                <a16:creationId xmlns:a16="http://schemas.microsoft.com/office/drawing/2014/main" id="{1D244DD4-40DD-DFE6-BEC4-E1A213D8138D}"/>
              </a:ext>
            </a:extLst>
          </p:cNvPr>
          <p:cNvSpPr>
            <a:spLocks noGrp="1"/>
          </p:cNvSpPr>
          <p:nvPr>
            <p:ph type="body" sz="quarter" idx="10" hasCustomPrompt="1"/>
          </p:nvPr>
        </p:nvSpPr>
        <p:spPr>
          <a:xfrm>
            <a:off x="354600" y="4287742"/>
            <a:ext cx="3744912" cy="437402"/>
          </a:xfrm>
        </p:spPr>
        <p:txBody>
          <a:bodyPr/>
          <a:lstStyle>
            <a:lvl1pPr marL="0" indent="0">
              <a:buFontTx/>
              <a:buNone/>
              <a:defRPr sz="20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Datum</a:t>
            </a:r>
          </a:p>
        </p:txBody>
      </p:sp>
      <p:sp>
        <p:nvSpPr>
          <p:cNvPr id="10" name="Tijdelijke aanduiding voor tekst 12">
            <a:extLst>
              <a:ext uri="{FF2B5EF4-FFF2-40B4-BE49-F238E27FC236}">
                <a16:creationId xmlns:a16="http://schemas.microsoft.com/office/drawing/2014/main" id="{B56FF0C1-55C0-D486-37D2-F60BAC10E6A4}"/>
              </a:ext>
            </a:extLst>
          </p:cNvPr>
          <p:cNvSpPr>
            <a:spLocks noGrp="1"/>
          </p:cNvSpPr>
          <p:nvPr>
            <p:ph type="body" sz="quarter" idx="11" hasCustomPrompt="1"/>
          </p:nvPr>
        </p:nvSpPr>
        <p:spPr>
          <a:xfrm>
            <a:off x="353805" y="4725144"/>
            <a:ext cx="2988485" cy="869450"/>
          </a:xfrm>
        </p:spPr>
        <p:txBody>
          <a:bodyPr/>
          <a:lstStyle>
            <a:lvl1pPr marL="0" marR="0" indent="0" algn="l" defTabSz="914400" rtl="0" eaLnBrk="1" fontAlgn="auto" latinLnBrk="0" hangingPunct="1">
              <a:lnSpc>
                <a:spcPct val="90000"/>
              </a:lnSpc>
              <a:spcBef>
                <a:spcPts val="1000"/>
              </a:spcBef>
              <a:spcAft>
                <a:spcPts val="0"/>
              </a:spcAft>
              <a:buClr>
                <a:srgbClr val="007AC3"/>
              </a:buClr>
              <a:buSzPct val="75000"/>
              <a:buFontTx/>
              <a:buNone/>
              <a:tabLst/>
              <a:defRPr sz="20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Naam presentator</a:t>
            </a:r>
          </a:p>
        </p:txBody>
      </p:sp>
      <p:sp>
        <p:nvSpPr>
          <p:cNvPr id="11" name="Titel 1">
            <a:extLst>
              <a:ext uri="{FF2B5EF4-FFF2-40B4-BE49-F238E27FC236}">
                <a16:creationId xmlns:a16="http://schemas.microsoft.com/office/drawing/2014/main" id="{DF906597-0BFA-CAC1-2DF6-635D976FFA06}"/>
              </a:ext>
            </a:extLst>
          </p:cNvPr>
          <p:cNvSpPr>
            <a:spLocks noGrp="1"/>
          </p:cNvSpPr>
          <p:nvPr>
            <p:ph type="title" hasCustomPrompt="1"/>
          </p:nvPr>
        </p:nvSpPr>
        <p:spPr>
          <a:xfrm>
            <a:off x="333121" y="1470074"/>
            <a:ext cx="7834486" cy="1325563"/>
          </a:xfrm>
        </p:spPr>
        <p:txBody>
          <a:bodyPr/>
          <a:lstStyle>
            <a:lvl1pPr>
              <a:defRPr b="1" i="0">
                <a:latin typeface="Arial" panose="020B0604020202020204" pitchFamily="34" charset="0"/>
                <a:cs typeface="Arial" panose="020B0604020202020204" pitchFamily="34" charset="0"/>
              </a:defRPr>
            </a:lvl1pPr>
          </a:lstStyle>
          <a:p>
            <a:r>
              <a:rPr lang="nl-NL" dirty="0"/>
              <a:t>Klik om een titel te maken</a:t>
            </a:r>
          </a:p>
        </p:txBody>
      </p:sp>
      <p:pic>
        <p:nvPicPr>
          <p:cNvPr id="2" name="Afbeelding 1">
            <a:extLst>
              <a:ext uri="{FF2B5EF4-FFF2-40B4-BE49-F238E27FC236}">
                <a16:creationId xmlns:a16="http://schemas.microsoft.com/office/drawing/2014/main" id="{F95207DF-6C17-EEA1-4979-2D7293094C4D}"/>
              </a:ext>
            </a:extLst>
          </p:cNvPr>
          <p:cNvPicPr>
            <a:picLocks noChangeAspect="1"/>
          </p:cNvPicPr>
          <p:nvPr userDrawn="1"/>
        </p:nvPicPr>
        <p:blipFill>
          <a:blip r:embed="rId3"/>
          <a:stretch>
            <a:fillRect/>
          </a:stretch>
        </p:blipFill>
        <p:spPr>
          <a:xfrm>
            <a:off x="351790" y="6311899"/>
            <a:ext cx="1593731" cy="286703"/>
          </a:xfrm>
          <a:prstGeom prst="rect">
            <a:avLst/>
          </a:prstGeom>
        </p:spPr>
      </p:pic>
    </p:spTree>
    <p:extLst>
      <p:ext uri="{BB962C8B-B14F-4D97-AF65-F5344CB8AC3E}">
        <p14:creationId xmlns:p14="http://schemas.microsoft.com/office/powerpoint/2010/main" val="28578093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Titeldia">
    <p:spTree>
      <p:nvGrpSpPr>
        <p:cNvPr id="1" name=""/>
        <p:cNvGrpSpPr/>
        <p:nvPr/>
      </p:nvGrpSpPr>
      <p:grpSpPr>
        <a:xfrm>
          <a:off x="0" y="0"/>
          <a:ext cx="0" cy="0"/>
          <a:chOff x="0" y="0"/>
          <a:chExt cx="0" cy="0"/>
        </a:xfrm>
      </p:grpSpPr>
      <p:sp>
        <p:nvSpPr>
          <p:cNvPr id="3" name="Tijdelijke aanduiding voor afbeelding 2">
            <a:extLst>
              <a:ext uri="{FF2B5EF4-FFF2-40B4-BE49-F238E27FC236}">
                <a16:creationId xmlns:a16="http://schemas.microsoft.com/office/drawing/2014/main" id="{F61B91CD-A0FA-7B36-FFD7-BB945BD1F94A}"/>
              </a:ext>
            </a:extLst>
          </p:cNvPr>
          <p:cNvSpPr>
            <a:spLocks noGrp="1"/>
          </p:cNvSpPr>
          <p:nvPr>
            <p:ph type="pic" idx="11"/>
          </p:nvPr>
        </p:nvSpPr>
        <p:spPr>
          <a:xfrm>
            <a:off x="0" y="0"/>
            <a:ext cx="12192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Tree>
    <p:extLst>
      <p:ext uri="{BB962C8B-B14F-4D97-AF65-F5344CB8AC3E}">
        <p14:creationId xmlns:p14="http://schemas.microsoft.com/office/powerpoint/2010/main" val="10858825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ekst 2-koloms" preserve="1" userDrawn="1">
  <p:cSld name="Tekst 2-koloms">
    <p:bg>
      <p:bgPr>
        <a:solidFill>
          <a:schemeClr val="lt1"/>
        </a:solidFill>
        <a:effectLst/>
      </p:bgPr>
    </p:bg>
    <p:spTree>
      <p:nvGrpSpPr>
        <p:cNvPr id="1" name="Shape 24"/>
        <p:cNvGrpSpPr/>
        <p:nvPr/>
      </p:nvGrpSpPr>
      <p:grpSpPr>
        <a:xfrm>
          <a:off x="0" y="0"/>
          <a:ext cx="0" cy="0"/>
          <a:chOff x="0" y="0"/>
          <a:chExt cx="0" cy="0"/>
        </a:xfrm>
      </p:grpSpPr>
      <p:sp>
        <p:nvSpPr>
          <p:cNvPr id="25" name="Google Shape;25;p5"/>
          <p:cNvSpPr txBox="1"/>
          <p:nvPr/>
        </p:nvSpPr>
        <p:spPr>
          <a:xfrm>
            <a:off x="9383282" y="6228020"/>
            <a:ext cx="2431991" cy="369332"/>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nl-NL" sz="1400" b="0" i="0" u="none" strike="noStrike" cap="none">
                <a:solidFill>
                  <a:srgbClr val="007AC3"/>
                </a:solidFill>
                <a:latin typeface="Arial"/>
                <a:ea typeface="Arial"/>
                <a:cs typeface="Arial"/>
                <a:sym typeface="Arial"/>
              </a:rPr>
              <a:t>‹nr.›</a:t>
            </a:fld>
            <a:endParaRPr sz="1400" b="0" i="0" u="none" strike="noStrike" cap="none">
              <a:solidFill>
                <a:srgbClr val="007AC3"/>
              </a:solidFill>
              <a:latin typeface="Arial"/>
              <a:ea typeface="Arial"/>
              <a:cs typeface="Arial"/>
              <a:sym typeface="Arial"/>
            </a:endParaRPr>
          </a:p>
        </p:txBody>
      </p:sp>
      <p:sp>
        <p:nvSpPr>
          <p:cNvPr id="27" name="Google Shape;27;p5"/>
          <p:cNvSpPr txBox="1">
            <a:spLocks noGrp="1"/>
          </p:cNvSpPr>
          <p:nvPr>
            <p:ph type="body" idx="1"/>
          </p:nvPr>
        </p:nvSpPr>
        <p:spPr>
          <a:xfrm>
            <a:off x="366771" y="1772816"/>
            <a:ext cx="5622549" cy="4177134"/>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8" name="Google Shape;28;p5"/>
          <p:cNvSpPr txBox="1">
            <a:spLocks noGrp="1"/>
          </p:cNvSpPr>
          <p:nvPr>
            <p:ph type="body" idx="2"/>
          </p:nvPr>
        </p:nvSpPr>
        <p:spPr>
          <a:xfrm>
            <a:off x="6065521" y="1767791"/>
            <a:ext cx="56226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 name="Google Shape;15;p3">
            <a:extLst>
              <a:ext uri="{FF2B5EF4-FFF2-40B4-BE49-F238E27FC236}">
                <a16:creationId xmlns:a16="http://schemas.microsoft.com/office/drawing/2014/main" id="{58296D1B-8BE5-5076-D82B-811D0CE22782}"/>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577860701"/>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E2010564-87E0-3526-BD89-FD7FA0799B4E}"/>
              </a:ext>
            </a:extLst>
          </p:cNvPr>
          <p:cNvPicPr>
            <a:picLocks noChangeAspect="1"/>
          </p:cNvPicPr>
          <p:nvPr userDrawn="1"/>
        </p:nvPicPr>
        <p:blipFill>
          <a:blip r:embed="rId2"/>
          <a:stretch>
            <a:fillRect/>
          </a:stretch>
        </p:blipFill>
        <p:spPr>
          <a:xfrm>
            <a:off x="351790" y="6311899"/>
            <a:ext cx="1593731" cy="286703"/>
          </a:xfrm>
          <a:prstGeom prst="rect">
            <a:avLst/>
          </a:prstGeom>
        </p:spPr>
      </p:pic>
    </p:spTree>
    <p:extLst>
      <p:ext uri="{BB962C8B-B14F-4D97-AF65-F5344CB8AC3E}">
        <p14:creationId xmlns:p14="http://schemas.microsoft.com/office/powerpoint/2010/main" val="1173992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eldia">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83922CB4-6CF7-F91F-3858-93320185C141}"/>
              </a:ext>
            </a:extLst>
          </p:cNvPr>
          <p:cNvPicPr>
            <a:picLocks noChangeAspect="1"/>
          </p:cNvPicPr>
          <p:nvPr userDrawn="1"/>
        </p:nvPicPr>
        <p:blipFill>
          <a:blip r:embed="rId2"/>
          <a:stretch>
            <a:fillRect/>
          </a:stretch>
        </p:blipFill>
        <p:spPr>
          <a:xfrm>
            <a:off x="351790" y="6311899"/>
            <a:ext cx="1593731" cy="286703"/>
          </a:xfrm>
          <a:prstGeom prst="rect">
            <a:avLst/>
          </a:prstGeom>
        </p:spPr>
      </p:pic>
      <p:pic>
        <p:nvPicPr>
          <p:cNvPr id="3" name="Afbeelding 2">
            <a:extLst>
              <a:ext uri="{FF2B5EF4-FFF2-40B4-BE49-F238E27FC236}">
                <a16:creationId xmlns:a16="http://schemas.microsoft.com/office/drawing/2014/main" id="{6C49C501-BCEE-43C3-F87D-2F18360332D8}"/>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4523604" y="1905748"/>
            <a:ext cx="7668396" cy="4952252"/>
          </a:xfrm>
          <a:prstGeom prst="rect">
            <a:avLst/>
          </a:prstGeom>
        </p:spPr>
      </p:pic>
    </p:spTree>
    <p:extLst>
      <p:ext uri="{BB962C8B-B14F-4D97-AF65-F5344CB8AC3E}">
        <p14:creationId xmlns:p14="http://schemas.microsoft.com/office/powerpoint/2010/main" val="3642716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eldia">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83922CB4-6CF7-F91F-3858-93320185C141}"/>
              </a:ext>
            </a:extLst>
          </p:cNvPr>
          <p:cNvPicPr>
            <a:picLocks noChangeAspect="1"/>
          </p:cNvPicPr>
          <p:nvPr userDrawn="1"/>
        </p:nvPicPr>
        <p:blipFill>
          <a:blip r:embed="rId2"/>
          <a:stretch>
            <a:fillRect/>
          </a:stretch>
        </p:blipFill>
        <p:spPr>
          <a:xfrm>
            <a:off x="351790" y="6311899"/>
            <a:ext cx="1593731" cy="286703"/>
          </a:xfrm>
          <a:prstGeom prst="rect">
            <a:avLst/>
          </a:prstGeom>
        </p:spPr>
      </p:pic>
      <p:pic>
        <p:nvPicPr>
          <p:cNvPr id="3" name="Afbeelding 2">
            <a:extLst>
              <a:ext uri="{FF2B5EF4-FFF2-40B4-BE49-F238E27FC236}">
                <a16:creationId xmlns:a16="http://schemas.microsoft.com/office/drawing/2014/main" id="{C1BFB91A-4A80-222F-6094-81EEDB7AB441}"/>
              </a:ext>
            </a:extLst>
          </p:cNvPr>
          <p:cNvPicPr>
            <a:picLocks noChangeAspect="1"/>
          </p:cNvPicPr>
          <p:nvPr userDrawn="1"/>
        </p:nvPicPr>
        <p:blipFill>
          <a:blip r:embed="rId3" cstate="email">
            <a:extLst>
              <a:ext uri="{28A0092B-C50C-407E-A947-70E740481C1C}">
                <a14:useLocalDpi xmlns:a14="http://schemas.microsoft.com/office/drawing/2010/main"/>
              </a:ext>
            </a:extLst>
          </a:blip>
          <a:srcRect r="30298"/>
          <a:stretch/>
        </p:blipFill>
        <p:spPr>
          <a:xfrm>
            <a:off x="8715544" y="2840182"/>
            <a:ext cx="3476456" cy="2493817"/>
          </a:xfrm>
          <a:prstGeom prst="rect">
            <a:avLst/>
          </a:prstGeom>
        </p:spPr>
      </p:pic>
      <p:sp>
        <p:nvSpPr>
          <p:cNvPr id="2" name="Google Shape;30;p6">
            <a:extLst>
              <a:ext uri="{FF2B5EF4-FFF2-40B4-BE49-F238E27FC236}">
                <a16:creationId xmlns:a16="http://schemas.microsoft.com/office/drawing/2014/main" id="{8D270CA3-3994-6F0B-0D4D-F8B6BEE3811A}"/>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4" name="Google Shape;31;p6">
            <a:extLst>
              <a:ext uri="{FF2B5EF4-FFF2-40B4-BE49-F238E27FC236}">
                <a16:creationId xmlns:a16="http://schemas.microsoft.com/office/drawing/2014/main" id="{D75D2DA4-8A6E-B026-7CE1-9A836BDACA25}"/>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3062557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ekst en afbeelding">
    <p:bg>
      <p:bgRef idx="1001">
        <a:schemeClr val="bg1"/>
      </p:bgRef>
    </p:bg>
    <p:spTree>
      <p:nvGrpSpPr>
        <p:cNvPr id="1" name=""/>
        <p:cNvGrpSpPr/>
        <p:nvPr/>
      </p:nvGrpSpPr>
      <p:grpSpPr>
        <a:xfrm>
          <a:off x="0" y="0"/>
          <a:ext cx="0" cy="0"/>
          <a:chOff x="0" y="0"/>
          <a:chExt cx="0" cy="0"/>
        </a:xfrm>
      </p:grpSpPr>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2" name="Rechthoek 1">
            <a:extLst>
              <a:ext uri="{FF2B5EF4-FFF2-40B4-BE49-F238E27FC236}">
                <a16:creationId xmlns:a16="http://schemas.microsoft.com/office/drawing/2014/main" id="{F2854615-8DEE-38A7-5B06-7345FB05001A}"/>
              </a:ext>
            </a:extLst>
          </p:cNvPr>
          <p:cNvSpPr/>
          <p:nvPr userDrawn="1"/>
        </p:nvSpPr>
        <p:spPr>
          <a:xfrm flipH="1">
            <a:off x="7848600" y="0"/>
            <a:ext cx="4343400" cy="685800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Afbeelding 3">
            <a:extLst>
              <a:ext uri="{FF2B5EF4-FFF2-40B4-BE49-F238E27FC236}">
                <a16:creationId xmlns:a16="http://schemas.microsoft.com/office/drawing/2014/main" id="{45F60201-614A-6806-658E-5939CB6CF96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232900" y="5246833"/>
            <a:ext cx="2959100" cy="1611167"/>
          </a:xfrm>
          <a:prstGeom prst="rect">
            <a:avLst/>
          </a:prstGeom>
        </p:spPr>
      </p:pic>
      <p:sp>
        <p:nvSpPr>
          <p:cNvPr id="3" name="Google Shape;30;p6">
            <a:extLst>
              <a:ext uri="{FF2B5EF4-FFF2-40B4-BE49-F238E27FC236}">
                <a16:creationId xmlns:a16="http://schemas.microsoft.com/office/drawing/2014/main" id="{C3CA131F-D741-B352-CD3B-BC96305900B9}"/>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5" name="Google Shape;31;p6">
            <a:extLst>
              <a:ext uri="{FF2B5EF4-FFF2-40B4-BE49-F238E27FC236}">
                <a16:creationId xmlns:a16="http://schemas.microsoft.com/office/drawing/2014/main" id="{6C8E557C-D1A5-7D4C-2ECE-8EE4823DD046}"/>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3703953268"/>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Tekst en afbeelding">
    <p:bg>
      <p:bgRef idx="1001">
        <a:schemeClr val="bg1"/>
      </p:bgRef>
    </p:bg>
    <p:spTree>
      <p:nvGrpSpPr>
        <p:cNvPr id="1" name=""/>
        <p:cNvGrpSpPr/>
        <p:nvPr/>
      </p:nvGrpSpPr>
      <p:grpSpPr>
        <a:xfrm>
          <a:off x="0" y="0"/>
          <a:ext cx="0" cy="0"/>
          <a:chOff x="0" y="0"/>
          <a:chExt cx="0" cy="0"/>
        </a:xfrm>
      </p:grpSpPr>
      <p:sp>
        <p:nvSpPr>
          <p:cNvPr id="13" name="Tijdelijke aanduiding voor afbeelding 2"/>
          <p:cNvSpPr>
            <a:spLocks noGrp="1"/>
          </p:cNvSpPr>
          <p:nvPr>
            <p:ph type="pic" idx="1"/>
          </p:nvPr>
        </p:nvSpPr>
        <p:spPr>
          <a:xfrm>
            <a:off x="0" y="0"/>
            <a:ext cx="7848599"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2" name="Rechthoek 1">
            <a:extLst>
              <a:ext uri="{FF2B5EF4-FFF2-40B4-BE49-F238E27FC236}">
                <a16:creationId xmlns:a16="http://schemas.microsoft.com/office/drawing/2014/main" id="{F2854615-8DEE-38A7-5B06-7345FB05001A}"/>
              </a:ext>
            </a:extLst>
          </p:cNvPr>
          <p:cNvSpPr/>
          <p:nvPr userDrawn="1"/>
        </p:nvSpPr>
        <p:spPr>
          <a:xfrm flipH="1">
            <a:off x="7848600" y="0"/>
            <a:ext cx="4343400" cy="685800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Afbeelding 3">
            <a:extLst>
              <a:ext uri="{FF2B5EF4-FFF2-40B4-BE49-F238E27FC236}">
                <a16:creationId xmlns:a16="http://schemas.microsoft.com/office/drawing/2014/main" id="{45F60201-614A-6806-658E-5939CB6CF96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232900" y="5246833"/>
            <a:ext cx="2959100" cy="1611167"/>
          </a:xfrm>
          <a:prstGeom prst="rect">
            <a:avLst/>
          </a:prstGeom>
        </p:spPr>
      </p:pic>
    </p:spTree>
    <p:extLst>
      <p:ext uri="{BB962C8B-B14F-4D97-AF65-F5344CB8AC3E}">
        <p14:creationId xmlns:p14="http://schemas.microsoft.com/office/powerpoint/2010/main" val="1240866076"/>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_Tekst en afbeelding">
    <p:bg>
      <p:bgRef idx="1001">
        <a:schemeClr val="bg1"/>
      </p:bgRef>
    </p:bg>
    <p:spTree>
      <p:nvGrpSpPr>
        <p:cNvPr id="1" name=""/>
        <p:cNvGrpSpPr/>
        <p:nvPr/>
      </p:nvGrpSpPr>
      <p:grpSpPr>
        <a:xfrm>
          <a:off x="0" y="0"/>
          <a:ext cx="0" cy="0"/>
          <a:chOff x="0" y="0"/>
          <a:chExt cx="0" cy="0"/>
        </a:xfrm>
      </p:grpSpPr>
      <p:sp>
        <p:nvSpPr>
          <p:cNvPr id="13" name="Tijdelijke aanduiding voor afbeelding 2"/>
          <p:cNvSpPr>
            <a:spLocks noGrp="1"/>
          </p:cNvSpPr>
          <p:nvPr>
            <p:ph type="pic" idx="1"/>
          </p:nvPr>
        </p:nvSpPr>
        <p:spPr>
          <a:xfrm>
            <a:off x="1" y="0"/>
            <a:ext cx="4453301"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3" name="Rechthoek 2">
            <a:extLst>
              <a:ext uri="{FF2B5EF4-FFF2-40B4-BE49-F238E27FC236}">
                <a16:creationId xmlns:a16="http://schemas.microsoft.com/office/drawing/2014/main" id="{41995A4D-7196-08B7-2C66-5D4EF482D288}"/>
              </a:ext>
            </a:extLst>
          </p:cNvPr>
          <p:cNvSpPr/>
          <p:nvPr userDrawn="1"/>
        </p:nvSpPr>
        <p:spPr>
          <a:xfrm>
            <a:off x="4453302" y="0"/>
            <a:ext cx="7738698"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7" name="Afbeelding 6">
            <a:extLst>
              <a:ext uri="{FF2B5EF4-FFF2-40B4-BE49-F238E27FC236}">
                <a16:creationId xmlns:a16="http://schemas.microsoft.com/office/drawing/2014/main" id="{94C647AE-BCEF-F636-5BE2-262D5A4583B6}"/>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a:off x="8404696" y="4773478"/>
            <a:ext cx="3795869" cy="2084522"/>
          </a:xfrm>
          <a:prstGeom prst="rect">
            <a:avLst/>
          </a:prstGeom>
        </p:spPr>
      </p:pic>
    </p:spTree>
    <p:extLst>
      <p:ext uri="{BB962C8B-B14F-4D97-AF65-F5344CB8AC3E}">
        <p14:creationId xmlns:p14="http://schemas.microsoft.com/office/powerpoint/2010/main" val="2136755191"/>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F51893FC-4B16-0AB2-47B7-11219FC544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1FBAC0CC-1608-ADD6-04FC-E8BBFEC1F0D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1991435963"/>
      </p:ext>
    </p:extLst>
  </p:cSld>
  <p:clrMap bg1="lt1" tx1="dk1" bg2="lt2" tx2="dk2" accent1="accent1" accent2="accent2" accent3="accent3" accent4="accent4" accent5="accent5" accent6="accent6" hlink="hlink" folHlink="folHlink"/>
  <p:sldLayoutIdLst>
    <p:sldLayoutId id="2147483669" r:id="rId1"/>
    <p:sldLayoutId id="2147483711" r:id="rId2"/>
    <p:sldLayoutId id="2147483707" r:id="rId3"/>
    <p:sldLayoutId id="2147483655" r:id="rId4"/>
    <p:sldLayoutId id="2147483673" r:id="rId5"/>
    <p:sldLayoutId id="2147483679" r:id="rId6"/>
    <p:sldLayoutId id="2147483677" r:id="rId7"/>
    <p:sldLayoutId id="2147483699" r:id="rId8"/>
    <p:sldLayoutId id="2147483709" r:id="rId9"/>
    <p:sldLayoutId id="2147483713" r:id="rId10"/>
    <p:sldLayoutId id="2147483683" r:id="rId11"/>
    <p:sldLayoutId id="2147483701" r:id="rId12"/>
    <p:sldLayoutId id="2147483715" r:id="rId13"/>
    <p:sldLayoutId id="2147483716" r:id="rId14"/>
    <p:sldLayoutId id="2147483710" r:id="rId15"/>
    <p:sldLayoutId id="2147483714" r:id="rId16"/>
    <p:sldLayoutId id="2147483702" r:id="rId17"/>
    <p:sldLayoutId id="2147483708" r:id="rId18"/>
    <p:sldLayoutId id="2147483712" r:id="rId19"/>
    <p:sldLayoutId id="2147483684" r:id="rId20"/>
    <p:sldLayoutId id="2147483700" r:id="rId21"/>
    <p:sldLayoutId id="2147483667" r:id="rId22"/>
    <p:sldLayoutId id="2147483675" r:id="rId23"/>
    <p:sldLayoutId id="2147483691" r:id="rId24"/>
    <p:sldLayoutId id="2147483693" r:id="rId25"/>
    <p:sldLayoutId id="2147483688" r:id="rId26"/>
    <p:sldLayoutId id="2147483689" r:id="rId27"/>
    <p:sldLayoutId id="2147483663" r:id="rId28"/>
    <p:sldLayoutId id="2147483686" r:id="rId29"/>
    <p:sldLayoutId id="2147483680" r:id="rId30"/>
    <p:sldLayoutId id="2147483687" r:id="rId31"/>
  </p:sldLayoutIdLst>
  <p:txStyles>
    <p:titleStyle>
      <a:lvl1pPr algn="l" defTabSz="914400" rtl="0" eaLnBrk="1" latinLnBrk="0" hangingPunct="1">
        <a:lnSpc>
          <a:spcPct val="90000"/>
        </a:lnSpc>
        <a:spcBef>
          <a:spcPct val="0"/>
        </a:spcBef>
        <a:buNone/>
        <a:defRPr sz="4400" b="1" kern="1200" baseline="0">
          <a:solidFill>
            <a:schemeClr val="accent2">
              <a:lumMod val="7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accent2">
              <a:lumMod val="7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accent2">
              <a:lumMod val="7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accent2">
              <a:lumMod val="7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accent2">
              <a:lumMod val="7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accent2">
              <a:lumMod val="7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5.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0.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5.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9.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ndertitel 2">
            <a:extLst>
              <a:ext uri="{FF2B5EF4-FFF2-40B4-BE49-F238E27FC236}">
                <a16:creationId xmlns:a16="http://schemas.microsoft.com/office/drawing/2014/main" id="{C74AB0C1-AAEA-6DD5-057F-D378BDCA443B}"/>
              </a:ext>
            </a:extLst>
          </p:cNvPr>
          <p:cNvSpPr txBox="1">
            <a:spLocks/>
          </p:cNvSpPr>
          <p:nvPr/>
        </p:nvSpPr>
        <p:spPr>
          <a:xfrm>
            <a:off x="9250265" y="6106323"/>
            <a:ext cx="2941735" cy="786312"/>
          </a:xfrm>
          <a:prstGeom prst="rect">
            <a:avLst/>
          </a:prstGeom>
        </p:spPr>
        <p:txBody>
          <a:bodyPr/>
          <a:lstStyle>
            <a:lvl1pPr marL="0" marR="0" indent="0" algn="l" defTabSz="914400" rtl="0" eaLnBrk="1" fontAlgn="auto" latinLnBrk="0" hangingPunct="1">
              <a:lnSpc>
                <a:spcPct val="100000"/>
              </a:lnSpc>
              <a:spcBef>
                <a:spcPts val="0"/>
              </a:spcBef>
              <a:spcAft>
                <a:spcPts val="0"/>
              </a:spcAft>
              <a:buClr>
                <a:srgbClr val="007AC3"/>
              </a:buClr>
              <a:buSzPct val="75000"/>
              <a:buFontTx/>
              <a:buNone/>
              <a:tabLst/>
              <a:defRPr sz="2400" b="0" i="0" kern="1200" baseline="0">
                <a:solidFill>
                  <a:srgbClr val="172474"/>
                </a:solidFill>
                <a:latin typeface="Sansa SmCon Pro Nor" panose="02000000000000000000" pitchFamily="2" charset="0"/>
                <a:ea typeface="Arial" charset="0"/>
                <a:cs typeface="Arial"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baseline="0">
                <a:solidFill>
                  <a:schemeClr val="accent2">
                    <a:lumMod val="75000"/>
                  </a:schemeClr>
                </a:solidFill>
                <a:latin typeface="Sansa SmCon Pro Nor" panose="02000000000000000000" pitchFamily="2"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baseline="0">
                <a:solidFill>
                  <a:schemeClr val="accent2">
                    <a:lumMod val="75000"/>
                  </a:schemeClr>
                </a:solidFill>
                <a:latin typeface="Sansa SmCon Pro Nor" panose="02000000000000000000" pitchFamily="2"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baseline="0">
                <a:solidFill>
                  <a:schemeClr val="accent2">
                    <a:lumMod val="75000"/>
                  </a:schemeClr>
                </a:solidFill>
                <a:latin typeface="Sansa SmCon Pro Nor" panose="02000000000000000000" pitchFamily="2"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baseline="0">
                <a:solidFill>
                  <a:schemeClr val="accent2">
                    <a:lumMod val="75000"/>
                  </a:schemeClr>
                </a:solidFill>
                <a:latin typeface="Sansa SmCon Pro Nor" panose="02000000000000000000"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nl-NL" sz="1200" dirty="0">
                <a:solidFill>
                  <a:schemeClr val="bg1"/>
                </a:solidFill>
                <a:latin typeface="Arial" panose="020B0604020202020204" pitchFamily="34" charset="0"/>
                <a:cs typeface="Arial" panose="020B0604020202020204" pitchFamily="34" charset="0"/>
              </a:rPr>
              <a:t>Ontwikkeld door: Stichting Kennisnet</a:t>
            </a:r>
          </a:p>
          <a:p>
            <a:r>
              <a:rPr lang="nl-NL" sz="1200" dirty="0">
                <a:solidFill>
                  <a:schemeClr val="bg1"/>
                </a:solidFill>
                <a:latin typeface="Arial" panose="020B0604020202020204" pitchFamily="34" charset="0"/>
                <a:cs typeface="Arial" panose="020B0604020202020204" pitchFamily="34" charset="0"/>
              </a:rPr>
              <a:t>CC BY 4.0 non commercial</a:t>
            </a:r>
          </a:p>
        </p:txBody>
      </p:sp>
      <p:sp>
        <p:nvSpPr>
          <p:cNvPr id="7" name="Ondertitel 2">
            <a:extLst>
              <a:ext uri="{FF2B5EF4-FFF2-40B4-BE49-F238E27FC236}">
                <a16:creationId xmlns:a16="http://schemas.microsoft.com/office/drawing/2014/main" id="{5A94CCA9-1FD4-F4D2-1A24-D053AA413FF6}"/>
              </a:ext>
            </a:extLst>
          </p:cNvPr>
          <p:cNvSpPr txBox="1">
            <a:spLocks/>
          </p:cNvSpPr>
          <p:nvPr/>
        </p:nvSpPr>
        <p:spPr>
          <a:xfrm>
            <a:off x="353805" y="1754430"/>
            <a:ext cx="6046995" cy="1655762"/>
          </a:xfrm>
          <a:prstGeom prst="rect">
            <a:avLst/>
          </a:prstGeom>
        </p:spPr>
        <p:txBody>
          <a:bodyPr/>
          <a:lstStyle>
            <a:lvl1pPr marL="0" marR="0" indent="0" algn="l" defTabSz="914400" rtl="0" eaLnBrk="1" fontAlgn="auto" latinLnBrk="0" hangingPunct="1">
              <a:lnSpc>
                <a:spcPct val="100000"/>
              </a:lnSpc>
              <a:spcBef>
                <a:spcPts val="0"/>
              </a:spcBef>
              <a:spcAft>
                <a:spcPts val="0"/>
              </a:spcAft>
              <a:buClr>
                <a:srgbClr val="007AC3"/>
              </a:buClr>
              <a:buSzPct val="75000"/>
              <a:buFontTx/>
              <a:buNone/>
              <a:tabLst/>
              <a:defRPr sz="2400" b="0" i="0" kern="1200" baseline="0">
                <a:solidFill>
                  <a:srgbClr val="172474"/>
                </a:solidFill>
                <a:latin typeface="Sansa SmCon Pro Nor" panose="02000000000000000000" pitchFamily="2" charset="0"/>
                <a:ea typeface="Arial" charset="0"/>
                <a:cs typeface="Arial"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baseline="0">
                <a:solidFill>
                  <a:schemeClr val="accent2">
                    <a:lumMod val="75000"/>
                  </a:schemeClr>
                </a:solidFill>
                <a:latin typeface="Sansa SmCon Pro Nor" panose="02000000000000000000" pitchFamily="2"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baseline="0">
                <a:solidFill>
                  <a:schemeClr val="accent2">
                    <a:lumMod val="75000"/>
                  </a:schemeClr>
                </a:solidFill>
                <a:latin typeface="Sansa SmCon Pro Nor" panose="02000000000000000000" pitchFamily="2"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baseline="0">
                <a:solidFill>
                  <a:schemeClr val="accent2">
                    <a:lumMod val="75000"/>
                  </a:schemeClr>
                </a:solidFill>
                <a:latin typeface="Sansa SmCon Pro Nor" panose="02000000000000000000" pitchFamily="2"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baseline="0">
                <a:solidFill>
                  <a:schemeClr val="accent2">
                    <a:lumMod val="75000"/>
                  </a:schemeClr>
                </a:solidFill>
                <a:latin typeface="Sansa SmCon Pro Nor" panose="02000000000000000000"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nl-NL" sz="2200" dirty="0">
                <a:latin typeface="Arial" panose="020B0604020202020204" pitchFamily="34" charset="0"/>
                <a:cs typeface="Arial" panose="020B0604020202020204" pitchFamily="34" charset="0"/>
              </a:rPr>
              <a:t>Presentatie Cybersecurity-crisisoefening </a:t>
            </a:r>
            <a:r>
              <a:rPr lang="nl-NL" sz="2200" dirty="0">
                <a:solidFill>
                  <a:schemeClr val="accent3"/>
                </a:solidFill>
                <a:latin typeface="Arial" panose="020B0604020202020204" pitchFamily="34" charset="0"/>
                <a:cs typeface="Arial" panose="020B0604020202020204" pitchFamily="34" charset="0"/>
              </a:rPr>
              <a:t>Primair Onderwijs</a:t>
            </a:r>
          </a:p>
        </p:txBody>
      </p:sp>
      <p:sp>
        <p:nvSpPr>
          <p:cNvPr id="8" name="Tijdelijke aanduiding voor tekst 12">
            <a:extLst>
              <a:ext uri="{FF2B5EF4-FFF2-40B4-BE49-F238E27FC236}">
                <a16:creationId xmlns:a16="http://schemas.microsoft.com/office/drawing/2014/main" id="{A39CC228-6F09-DCA9-33F7-BC389351698F}"/>
              </a:ext>
            </a:extLst>
          </p:cNvPr>
          <p:cNvSpPr txBox="1">
            <a:spLocks/>
          </p:cNvSpPr>
          <p:nvPr/>
        </p:nvSpPr>
        <p:spPr>
          <a:xfrm>
            <a:off x="354600" y="4285336"/>
            <a:ext cx="3744912" cy="437402"/>
          </a:xfrm>
          <a:prstGeom prst="rect">
            <a:avLst/>
          </a:prstGeom>
        </p:spPr>
        <p:txBody>
          <a:bodyPr/>
          <a:lstStyle>
            <a:lvl1pPr marL="0" indent="0" algn="l" defTabSz="914400" rtl="0" eaLnBrk="1" latinLnBrk="0" hangingPunct="1">
              <a:lnSpc>
                <a:spcPct val="90000"/>
              </a:lnSpc>
              <a:spcBef>
                <a:spcPts val="1000"/>
              </a:spcBef>
              <a:buFontTx/>
              <a:buNone/>
              <a:defRPr sz="2000" b="0" i="0" kern="1200" baseline="0">
                <a:solidFill>
                  <a:srgbClr val="007AC3"/>
                </a:solidFill>
                <a:latin typeface="Sansa SmCon Pro Nor" panose="02000000000000000000" pitchFamily="2"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accent2">
                    <a:lumMod val="75000"/>
                  </a:schemeClr>
                </a:solidFill>
                <a:latin typeface="Sansa SmCon Pro Nor"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accent2">
                    <a:lumMod val="75000"/>
                  </a:schemeClr>
                </a:solidFill>
                <a:latin typeface="Sansa SmCon Pro Nor"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accent2">
                    <a:lumMod val="75000"/>
                  </a:schemeClr>
                </a:solidFill>
                <a:latin typeface="Sansa SmCon Pro Nor"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accent2">
                    <a:lumMod val="75000"/>
                  </a:schemeClr>
                </a:solidFill>
                <a:latin typeface="Sansa SmCon Pro Nor"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latin typeface="Arial" panose="020B0604020202020204" pitchFamily="34" charset="0"/>
                <a:cs typeface="Arial" panose="020B0604020202020204" pitchFamily="34" charset="0"/>
              </a:rPr>
              <a:t>18-07-2024</a:t>
            </a:r>
          </a:p>
          <a:p>
            <a:endParaRPr lang="nl-NL" dirty="0"/>
          </a:p>
        </p:txBody>
      </p:sp>
      <p:sp>
        <p:nvSpPr>
          <p:cNvPr id="9" name="Tijdelijke aanduiding voor tekst 12">
            <a:extLst>
              <a:ext uri="{FF2B5EF4-FFF2-40B4-BE49-F238E27FC236}">
                <a16:creationId xmlns:a16="http://schemas.microsoft.com/office/drawing/2014/main" id="{AA0C364B-2D26-A7C2-4EE0-C420316EC459}"/>
              </a:ext>
            </a:extLst>
          </p:cNvPr>
          <p:cNvSpPr txBox="1">
            <a:spLocks/>
          </p:cNvSpPr>
          <p:nvPr/>
        </p:nvSpPr>
        <p:spPr>
          <a:xfrm>
            <a:off x="353805" y="4755169"/>
            <a:ext cx="3744913" cy="869450"/>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007AC3"/>
              </a:buClr>
              <a:buSzPct val="75000"/>
              <a:buFontTx/>
              <a:buNone/>
              <a:tabLst/>
              <a:defRPr sz="2000" b="0" i="0" kern="1200" baseline="0">
                <a:solidFill>
                  <a:srgbClr val="007AC3"/>
                </a:solidFill>
                <a:latin typeface="Sansa SmCon Pro Nor" panose="02000000000000000000" pitchFamily="2"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accent2">
                    <a:lumMod val="75000"/>
                  </a:schemeClr>
                </a:solidFill>
                <a:latin typeface="Sansa SmCon Pro Nor"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accent2">
                    <a:lumMod val="75000"/>
                  </a:schemeClr>
                </a:solidFill>
                <a:latin typeface="Sansa SmCon Pro Nor"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accent2">
                    <a:lumMod val="75000"/>
                  </a:schemeClr>
                </a:solidFill>
                <a:latin typeface="Sansa SmCon Pro Nor"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accent2">
                    <a:lumMod val="75000"/>
                  </a:schemeClr>
                </a:solidFill>
                <a:latin typeface="Sansa SmCon Pro Nor"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latin typeface="Arial" panose="020B0604020202020204" pitchFamily="34" charset="0"/>
                <a:cs typeface="Arial" panose="020B0604020202020204" pitchFamily="34" charset="0"/>
              </a:rPr>
              <a:t>Auteur: Marit van </a:t>
            </a:r>
            <a:r>
              <a:rPr lang="nl-NL" dirty="0" err="1">
                <a:latin typeface="Arial" panose="020B0604020202020204" pitchFamily="34" charset="0"/>
                <a:cs typeface="Arial" panose="020B0604020202020204" pitchFamily="34" charset="0"/>
              </a:rPr>
              <a:t>Piggelen</a:t>
            </a:r>
            <a:r>
              <a:rPr lang="nl-NL" dirty="0">
                <a:latin typeface="Arial" panose="020B0604020202020204" pitchFamily="34" charset="0"/>
                <a:cs typeface="Arial" panose="020B0604020202020204" pitchFamily="34" charset="0"/>
              </a:rPr>
              <a:t> </a:t>
            </a:r>
          </a:p>
        </p:txBody>
      </p:sp>
      <p:sp>
        <p:nvSpPr>
          <p:cNvPr id="10" name="Titel 1">
            <a:extLst>
              <a:ext uri="{FF2B5EF4-FFF2-40B4-BE49-F238E27FC236}">
                <a16:creationId xmlns:a16="http://schemas.microsoft.com/office/drawing/2014/main" id="{09066FF5-CE6D-FB94-13ED-A717BBDDE84E}"/>
              </a:ext>
            </a:extLst>
          </p:cNvPr>
          <p:cNvSpPr txBox="1">
            <a:spLocks/>
          </p:cNvSpPr>
          <p:nvPr/>
        </p:nvSpPr>
        <p:spPr>
          <a:xfrm>
            <a:off x="323198" y="325376"/>
            <a:ext cx="11342776" cy="1864066"/>
          </a:xfrm>
          <a:prstGeom prst="rect">
            <a:avLst/>
          </a:prstGeom>
        </p:spPr>
        <p:txBody>
          <a:bodyPr anchor="b">
            <a:normAutofit/>
          </a:bodyPr>
          <a:lstStyle>
            <a:lvl1pPr algn="l" defTabSz="914400" rtl="0" eaLnBrk="1" latinLnBrk="0" hangingPunct="1">
              <a:lnSpc>
                <a:spcPct val="90000"/>
              </a:lnSpc>
              <a:spcBef>
                <a:spcPct val="0"/>
              </a:spcBef>
              <a:buNone/>
              <a:defRPr sz="4400" b="1" i="0" kern="1200" baseline="0">
                <a:solidFill>
                  <a:srgbClr val="172474"/>
                </a:solidFill>
                <a:latin typeface="Sansa SmCon Pro Bd" panose="02000000000000000000" pitchFamily="2" charset="0"/>
                <a:ea typeface="Arial" charset="0"/>
                <a:cs typeface="Arial" charset="0"/>
              </a:defRPr>
            </a:lvl1pPr>
          </a:lstStyle>
          <a:p>
            <a:r>
              <a:rPr lang="nl-NL" dirty="0">
                <a:latin typeface="Arial" panose="020B0604020202020204" pitchFamily="34" charset="0"/>
                <a:cs typeface="Arial" panose="020B0604020202020204" pitchFamily="34" charset="0"/>
              </a:rPr>
              <a:t>CRISIS! De school is gehackt</a:t>
            </a:r>
          </a:p>
          <a:p>
            <a:endParaRPr lang="nl-NL" dirty="0"/>
          </a:p>
        </p:txBody>
      </p:sp>
    </p:spTree>
    <p:extLst>
      <p:ext uri="{BB962C8B-B14F-4D97-AF65-F5344CB8AC3E}">
        <p14:creationId xmlns:p14="http://schemas.microsoft.com/office/powerpoint/2010/main" val="24927704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2">
            <a:extLst>
              <a:ext uri="{FF2B5EF4-FFF2-40B4-BE49-F238E27FC236}">
                <a16:creationId xmlns:a16="http://schemas.microsoft.com/office/drawing/2014/main" id="{864EA0D3-9F77-968F-AD22-9C6681B43A31}"/>
              </a:ext>
            </a:extLst>
          </p:cNvPr>
          <p:cNvSpPr txBox="1">
            <a:spLocks/>
          </p:cNvSpPr>
          <p:nvPr/>
        </p:nvSpPr>
        <p:spPr>
          <a:xfrm>
            <a:off x="330213"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400" b="1" dirty="0">
                <a:solidFill>
                  <a:srgbClr val="25237A"/>
                </a:solidFill>
                <a:latin typeface="Arial" panose="020B0604020202020204" pitchFamily="34" charset="0"/>
                <a:cs typeface="Arial" panose="020B0604020202020204" pitchFamily="34" charset="0"/>
              </a:rPr>
              <a:t>Start oefening</a:t>
            </a:r>
            <a:endParaRPr lang="nl-NL" b="1" dirty="0">
              <a:solidFill>
                <a:srgbClr val="25237A"/>
              </a:solidFill>
              <a:latin typeface="Arial" panose="020B0604020202020204" pitchFamily="34" charset="0"/>
              <a:cs typeface="Arial" panose="020B0604020202020204" pitchFamily="34" charset="0"/>
            </a:endParaRPr>
          </a:p>
        </p:txBody>
      </p:sp>
      <p:sp>
        <p:nvSpPr>
          <p:cNvPr id="9" name="Tijdelijke aanduiding voor tekst 1">
            <a:extLst>
              <a:ext uri="{FF2B5EF4-FFF2-40B4-BE49-F238E27FC236}">
                <a16:creationId xmlns:a16="http://schemas.microsoft.com/office/drawing/2014/main" id="{E0C72F1C-877C-7BEA-A9BF-49F39B2672B2}"/>
              </a:ext>
            </a:extLst>
          </p:cNvPr>
          <p:cNvSpPr txBox="1">
            <a:spLocks/>
          </p:cNvSpPr>
          <p:nvPr/>
        </p:nvSpPr>
        <p:spPr>
          <a:xfrm>
            <a:off x="139780" y="1643437"/>
            <a:ext cx="6609363" cy="3842963"/>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Het crisismanagementteam bestaat uit zes personen</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Het kan zijn dat er iemand mist, dit kan in het echt ook gebeuren </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Iedereen heeft een eigen rol en eigen informatie op de kaartjes</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Rollen, geen functies</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Acteren kun je leren! </a:t>
            </a:r>
          </a:p>
        </p:txBody>
      </p:sp>
      <p:pic>
        <p:nvPicPr>
          <p:cNvPr id="10" name="Picture 3">
            <a:extLst>
              <a:ext uri="{FF2B5EF4-FFF2-40B4-BE49-F238E27FC236}">
                <a16:creationId xmlns:a16="http://schemas.microsoft.com/office/drawing/2014/main" id="{EB159379-7EDD-035A-3F54-B5515763D9CB}"/>
              </a:ext>
            </a:extLst>
          </p:cNvPr>
          <p:cNvPicPr>
            <a:picLocks noChangeAspect="1"/>
          </p:cNvPicPr>
          <p:nvPr/>
        </p:nvPicPr>
        <p:blipFill>
          <a:blip r:embed="rId3"/>
          <a:srcRect l="12166" t="11450" r="40734" b="5857"/>
          <a:stretch/>
        </p:blipFill>
        <p:spPr>
          <a:xfrm>
            <a:off x="7738697" y="0"/>
            <a:ext cx="4453303" cy="6858000"/>
          </a:xfrm>
          <a:prstGeom prst="rect">
            <a:avLst/>
          </a:prstGeom>
        </p:spPr>
      </p:pic>
    </p:spTree>
    <p:extLst>
      <p:ext uri="{BB962C8B-B14F-4D97-AF65-F5344CB8AC3E}">
        <p14:creationId xmlns:p14="http://schemas.microsoft.com/office/powerpoint/2010/main" val="2865447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875D428F-DBD6-0E13-0E55-377B893636B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3328921" cy="6872749"/>
          </a:xfrm>
          <a:prstGeom prst="rect">
            <a:avLst/>
          </a:prstGeom>
        </p:spPr>
      </p:pic>
      <p:sp>
        <p:nvSpPr>
          <p:cNvPr id="3" name="Titel 2">
            <a:extLst>
              <a:ext uri="{FF2B5EF4-FFF2-40B4-BE49-F238E27FC236}">
                <a16:creationId xmlns:a16="http://schemas.microsoft.com/office/drawing/2014/main" id="{EC378B5B-BC7F-8EAC-162A-958DF371BC5A}"/>
              </a:ext>
            </a:extLst>
          </p:cNvPr>
          <p:cNvSpPr txBox="1">
            <a:spLocks/>
          </p:cNvSpPr>
          <p:nvPr/>
        </p:nvSpPr>
        <p:spPr>
          <a:xfrm>
            <a:off x="3751962"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400" b="1" dirty="0">
                <a:solidFill>
                  <a:schemeClr val="bg1"/>
                </a:solidFill>
                <a:latin typeface="Arial" panose="020B0604020202020204" pitchFamily="34" charset="0"/>
                <a:cs typeface="Arial" panose="020B0604020202020204" pitchFamily="34" charset="0"/>
              </a:rPr>
              <a:t>Stichting het Blije Ei</a:t>
            </a:r>
            <a:endParaRPr lang="nl-NL" b="1" dirty="0">
              <a:solidFill>
                <a:schemeClr val="bg1"/>
              </a:solidFill>
              <a:latin typeface="Arial" panose="020B0604020202020204" pitchFamily="34" charset="0"/>
              <a:cs typeface="Arial" panose="020B0604020202020204" pitchFamily="34" charset="0"/>
            </a:endParaRPr>
          </a:p>
        </p:txBody>
      </p:sp>
      <p:sp>
        <p:nvSpPr>
          <p:cNvPr id="4" name="Tijdelijke aanduiding voor tekst 1">
            <a:extLst>
              <a:ext uri="{FF2B5EF4-FFF2-40B4-BE49-F238E27FC236}">
                <a16:creationId xmlns:a16="http://schemas.microsoft.com/office/drawing/2014/main" id="{39C3C441-29D1-06EC-E9BA-ACAD1DEFDC2A}"/>
              </a:ext>
            </a:extLst>
          </p:cNvPr>
          <p:cNvSpPr txBox="1">
            <a:spLocks/>
          </p:cNvSpPr>
          <p:nvPr/>
        </p:nvSpPr>
        <p:spPr>
          <a:xfrm>
            <a:off x="3561529" y="1643437"/>
            <a:ext cx="8252519" cy="3842963"/>
          </a:xfrm>
          <a:prstGeom prst="rect">
            <a:avLst/>
          </a:prstGeom>
          <a:noFill/>
          <a:ln>
            <a:noFill/>
          </a:ln>
        </p:spPr>
        <p:txBody>
          <a:bodyPr spcFirstLastPara="1" vert="horz" wrap="square" lIns="91425" tIns="45700" rIns="91425" bIns="45700" rtlCol="0" anchor="t" anchorCtr="0">
            <a:no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5000"/>
            </a:pPr>
            <a:r>
              <a:rPr lang="nl-NL" dirty="0">
                <a:solidFill>
                  <a:schemeClr val="bg1"/>
                </a:solidFill>
                <a:latin typeface="Arial" panose="020B0604020202020204" pitchFamily="34" charset="0"/>
                <a:cs typeface="Arial" panose="020B0604020202020204" pitchFamily="34" charset="0"/>
              </a:rPr>
              <a:t>Meerdere scholen, waaronder de Koekoek met ruim 400 leerlingen, de Leeuwerik met 250 leerlingen, de Nachtegaal met speciaal onderwijs en 120 leerlingen.  </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Er zijn problemen gemeld bij één basisschool, de Koekoek. </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Het is begin 2024 en het is de week van de doorstroomtoets, een spannend moment voor groep 8</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Normaal gesproken zijn er gemengde 7/8 groepen, groep 7 wordt opgevangen zodat de toets rustig gemaakt kan worden. </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De doorstroomtoets wordt volledig digitaal afgenomen. </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Er lijkt een probleem te zijn met inloggen, de directeur is ingeseind en heeft een crisismanagementteam opgestart met daarin ook mensen van het bestuurskantoor. </a:t>
            </a:r>
          </a:p>
        </p:txBody>
      </p:sp>
    </p:spTree>
    <p:extLst>
      <p:ext uri="{BB962C8B-B14F-4D97-AF65-F5344CB8AC3E}">
        <p14:creationId xmlns:p14="http://schemas.microsoft.com/office/powerpoint/2010/main" val="28795799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inhoud 4" descr="Afbeelding met typemachine, verbruiksartikelen voor kantoor, Kantoorapparatuur, tekst">
            <a:extLst>
              <a:ext uri="{FF2B5EF4-FFF2-40B4-BE49-F238E27FC236}">
                <a16:creationId xmlns:a16="http://schemas.microsoft.com/office/drawing/2014/main" id="{F845DF63-AB4B-A8C4-9515-85F015BBF2C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0"/>
            <a:ext cx="12191980" cy="6875317"/>
          </a:xfrm>
          <a:prstGeom prst="rect">
            <a:avLst/>
          </a:prstGeom>
          <a:noFill/>
        </p:spPr>
      </p:pic>
      <p:sp>
        <p:nvSpPr>
          <p:cNvPr id="3" name="Rechthoek 2">
            <a:extLst>
              <a:ext uri="{FF2B5EF4-FFF2-40B4-BE49-F238E27FC236}">
                <a16:creationId xmlns:a16="http://schemas.microsoft.com/office/drawing/2014/main" id="{9813B5F2-3BEB-E49B-4BDA-865DC2F1E31B}"/>
              </a:ext>
            </a:extLst>
          </p:cNvPr>
          <p:cNvSpPr/>
          <p:nvPr/>
        </p:nvSpPr>
        <p:spPr>
          <a:xfrm rot="10800000">
            <a:off x="-20" y="-17319"/>
            <a:ext cx="12191980" cy="3997851"/>
          </a:xfrm>
          <a:prstGeom prst="rect">
            <a:avLst/>
          </a:prstGeom>
          <a:gradFill>
            <a:gsLst>
              <a:gs pos="6000">
                <a:schemeClr val="accent1">
                  <a:alpha val="0"/>
                  <a:lumMod val="0"/>
                  <a:lumOff val="100000"/>
                </a:schemeClr>
              </a:gs>
              <a:gs pos="100000">
                <a:schemeClr val="accent2">
                  <a:alpha val="75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4" name="Footer Placeholder 5">
            <a:extLst>
              <a:ext uri="{FF2B5EF4-FFF2-40B4-BE49-F238E27FC236}">
                <a16:creationId xmlns:a16="http://schemas.microsoft.com/office/drawing/2014/main" id="{DC722D1F-EB80-098C-AF80-EE593847C44E}"/>
              </a:ext>
            </a:extLst>
          </p:cNvPr>
          <p:cNvSpPr txBox="1">
            <a:spLocks/>
          </p:cNvSpPr>
          <p:nvPr/>
        </p:nvSpPr>
        <p:spPr>
          <a:xfrm>
            <a:off x="8881507" y="6332538"/>
            <a:ext cx="3505459" cy="365125"/>
          </a:xfrm>
          <a:prstGeom prst="rect">
            <a:avLst/>
          </a:prstGeom>
        </p:spPr>
        <p:txBody>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Aft>
                <a:spcPts val="600"/>
              </a:spcAft>
              <a:defRPr/>
            </a:pPr>
            <a:r>
              <a:rPr lang="en-US" sz="1200" dirty="0">
                <a:solidFill>
                  <a:schemeClr val="bg1"/>
                </a:solidFill>
                <a:latin typeface="Arial" panose="020B0604020202020204" pitchFamily="34" charset="0"/>
                <a:cs typeface="Arial" panose="020B0604020202020204" pitchFamily="34" charset="0"/>
              </a:rPr>
              <a:t>Photo by Markus Winkler on </a:t>
            </a:r>
            <a:r>
              <a:rPr lang="en-US" sz="1200" dirty="0" err="1">
                <a:solidFill>
                  <a:schemeClr val="bg1"/>
                </a:solidFill>
                <a:latin typeface="Arial" panose="020B0604020202020204" pitchFamily="34" charset="0"/>
                <a:cs typeface="Arial" panose="020B0604020202020204" pitchFamily="34" charset="0"/>
              </a:rPr>
              <a:t>Unsplash</a:t>
            </a:r>
            <a:endParaRPr lang="en-US"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2" name="Afbeelding 1">
            <a:extLst>
              <a:ext uri="{FF2B5EF4-FFF2-40B4-BE49-F238E27FC236}">
                <a16:creationId xmlns:a16="http://schemas.microsoft.com/office/drawing/2014/main" id="{E67E750B-1794-8072-153A-25D193E81D10}"/>
              </a:ext>
            </a:extLst>
          </p:cNvPr>
          <p:cNvPicPr>
            <a:picLocks noChangeAspect="1"/>
          </p:cNvPicPr>
          <p:nvPr/>
        </p:nvPicPr>
        <p:blipFill>
          <a:blip r:embed="rId4" cstate="email">
            <a:extLst>
              <a:ext uri="{28A0092B-C50C-407E-A947-70E740481C1C}">
                <a14:useLocalDpi xmlns:a14="http://schemas.microsoft.com/office/drawing/2010/main"/>
              </a:ext>
            </a:extLst>
          </a:blip>
          <a:srcRect t="-3805"/>
          <a:stretch/>
        </p:blipFill>
        <p:spPr>
          <a:xfrm flipH="1">
            <a:off x="-20" y="160337"/>
            <a:ext cx="9843524" cy="6714980"/>
          </a:xfrm>
          <a:prstGeom prst="rect">
            <a:avLst/>
          </a:prstGeom>
        </p:spPr>
      </p:pic>
    </p:spTree>
    <p:extLst>
      <p:ext uri="{BB962C8B-B14F-4D97-AF65-F5344CB8AC3E}">
        <p14:creationId xmlns:p14="http://schemas.microsoft.com/office/powerpoint/2010/main" val="745573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315BD6C5-0CC7-E58D-3398-C4FBE684F752}"/>
              </a:ext>
            </a:extLst>
          </p:cNvPr>
          <p:cNvSpPr txBox="1">
            <a:spLocks/>
          </p:cNvSpPr>
          <p:nvPr/>
        </p:nvSpPr>
        <p:spPr>
          <a:xfrm>
            <a:off x="330213" y="784954"/>
            <a:ext cx="5626008" cy="699695"/>
          </a:xfrm>
          <a:prstGeom prst="rect">
            <a:avLst/>
          </a:prstGeom>
        </p:spPr>
        <p:txBody>
          <a:bodyPr>
            <a:noAutofit/>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000" b="1" dirty="0">
                <a:solidFill>
                  <a:srgbClr val="25237A"/>
                </a:solidFill>
                <a:latin typeface="Arial" panose="020B0604020202020204" pitchFamily="34" charset="0"/>
                <a:cs typeface="Arial" panose="020B0604020202020204" pitchFamily="34" charset="0"/>
              </a:rPr>
              <a:t>De school is gehackt: </a:t>
            </a:r>
          </a:p>
          <a:p>
            <a:r>
              <a:rPr lang="nl-NL" sz="4000" b="1" dirty="0">
                <a:solidFill>
                  <a:srgbClr val="25237A"/>
                </a:solidFill>
                <a:latin typeface="Arial" panose="020B0604020202020204" pitchFamily="34" charset="0"/>
                <a:cs typeface="Arial" panose="020B0604020202020204" pitchFamily="34" charset="0"/>
              </a:rPr>
              <a:t>Tussenstand</a:t>
            </a:r>
          </a:p>
        </p:txBody>
      </p:sp>
      <p:sp>
        <p:nvSpPr>
          <p:cNvPr id="6" name="Tijdelijke aanduiding voor tekst 1">
            <a:extLst>
              <a:ext uri="{FF2B5EF4-FFF2-40B4-BE49-F238E27FC236}">
                <a16:creationId xmlns:a16="http://schemas.microsoft.com/office/drawing/2014/main" id="{957DB8C8-1192-BEC2-A5BD-7294A26713F4}"/>
              </a:ext>
            </a:extLst>
          </p:cNvPr>
          <p:cNvSpPr txBox="1">
            <a:spLocks/>
          </p:cNvSpPr>
          <p:nvPr/>
        </p:nvSpPr>
        <p:spPr>
          <a:xfrm>
            <a:off x="139780" y="2195829"/>
            <a:ext cx="5956220" cy="2559052"/>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r>
              <a:rPr lang="nl-NL" dirty="0">
                <a:effectLst/>
                <a:latin typeface="Helvetica Neue" panose="02000503000000020004" pitchFamily="2" charset="0"/>
              </a:rPr>
              <a:t>Later op dezelfde dag zijn er een aantal </a:t>
            </a:r>
            <a:br>
              <a:rPr lang="nl-NL" dirty="0">
                <a:effectLst/>
                <a:latin typeface="Helvetica Neue" panose="02000503000000020004" pitchFamily="2" charset="0"/>
              </a:rPr>
            </a:br>
            <a:r>
              <a:rPr lang="nl-NL" dirty="0">
                <a:effectLst/>
                <a:latin typeface="Helvetica Neue" panose="02000503000000020004" pitchFamily="2" charset="0"/>
              </a:rPr>
              <a:t>dingen gebeurd</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Deze ronde doorlopen we opnieuw </a:t>
            </a:r>
            <a:br>
              <a:rPr lang="nl-NL" dirty="0">
                <a:solidFill>
                  <a:srgbClr val="25237A"/>
                </a:solidFill>
                <a:latin typeface="Arial" panose="020B0604020202020204" pitchFamily="34" charset="0"/>
                <a:cs typeface="Arial" panose="020B0604020202020204" pitchFamily="34" charset="0"/>
              </a:rPr>
            </a:br>
            <a:r>
              <a:rPr lang="nl-NL" dirty="0">
                <a:solidFill>
                  <a:srgbClr val="25237A"/>
                </a:solidFill>
                <a:latin typeface="Arial" panose="020B0604020202020204" pitchFamily="34" charset="0"/>
                <a:cs typeface="Arial" panose="020B0604020202020204" pitchFamily="34" charset="0"/>
              </a:rPr>
              <a:t>de BOB-structuur</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Het bestaande beeld wordt aangevuld</a:t>
            </a:r>
          </a:p>
        </p:txBody>
      </p:sp>
      <p:pic>
        <p:nvPicPr>
          <p:cNvPr id="7" name="Picture 3" descr="Blauwgekleurd boek">
            <a:extLst>
              <a:ext uri="{FF2B5EF4-FFF2-40B4-BE49-F238E27FC236}">
                <a16:creationId xmlns:a16="http://schemas.microsoft.com/office/drawing/2014/main" id="{ACF9CA1D-D6FF-2016-E06D-94C42FDF5135}"/>
              </a:ext>
            </a:extLst>
          </p:cNvPr>
          <p:cNvPicPr>
            <a:picLocks noChangeAspect="1"/>
          </p:cNvPicPr>
          <p:nvPr/>
        </p:nvPicPr>
        <p:blipFill rotWithShape="1">
          <a:blip r:embed="rId3" cstate="email">
            <a:alphaModFix/>
            <a:extLst>
              <a:ext uri="{28A0092B-C50C-407E-A947-70E740481C1C}">
                <a14:useLocalDpi xmlns:a14="http://schemas.microsoft.com/office/drawing/2010/main"/>
              </a:ext>
            </a:extLst>
          </a:blip>
          <a:srcRect/>
          <a:stretch/>
        </p:blipFill>
        <p:spPr>
          <a:xfrm>
            <a:off x="6235780" y="1"/>
            <a:ext cx="6041135" cy="6858000"/>
          </a:xfrm>
          <a:prstGeom prst="rect">
            <a:avLst/>
          </a:prstGeom>
        </p:spPr>
      </p:pic>
    </p:spTree>
    <p:extLst>
      <p:ext uri="{BB962C8B-B14F-4D97-AF65-F5344CB8AC3E}">
        <p14:creationId xmlns:p14="http://schemas.microsoft.com/office/powerpoint/2010/main" val="34124722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chermopname maken 3">
            <a:hlinkClick r:id="" action="ppaction://media"/>
            <a:extLst>
              <a:ext uri="{FF2B5EF4-FFF2-40B4-BE49-F238E27FC236}">
                <a16:creationId xmlns:a16="http://schemas.microsoft.com/office/drawing/2014/main" id="{67E411B2-3227-6D73-FB01-39E8AF2497C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45016" y="-197040"/>
            <a:ext cx="12437016" cy="7252080"/>
          </a:xfrm>
          <a:prstGeom prst="rect">
            <a:avLst/>
          </a:prstGeom>
        </p:spPr>
      </p:pic>
    </p:spTree>
    <p:extLst>
      <p:ext uri="{BB962C8B-B14F-4D97-AF65-F5344CB8AC3E}">
        <p14:creationId xmlns:p14="http://schemas.microsoft.com/office/powerpoint/2010/main" val="5715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07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inhoud 4" descr="Afbeelding met typemachine, verbruiksartikelen voor kantoor, Kantoorapparatuur, tekst">
            <a:extLst>
              <a:ext uri="{FF2B5EF4-FFF2-40B4-BE49-F238E27FC236}">
                <a16:creationId xmlns:a16="http://schemas.microsoft.com/office/drawing/2014/main" id="{F845DF63-AB4B-A8C4-9515-85F015BBF2C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0"/>
            <a:ext cx="12191980" cy="6875317"/>
          </a:xfrm>
          <a:prstGeom prst="rect">
            <a:avLst/>
          </a:prstGeom>
          <a:noFill/>
        </p:spPr>
      </p:pic>
      <p:sp>
        <p:nvSpPr>
          <p:cNvPr id="3" name="Rechthoek 2">
            <a:extLst>
              <a:ext uri="{FF2B5EF4-FFF2-40B4-BE49-F238E27FC236}">
                <a16:creationId xmlns:a16="http://schemas.microsoft.com/office/drawing/2014/main" id="{9813B5F2-3BEB-E49B-4BDA-865DC2F1E31B}"/>
              </a:ext>
            </a:extLst>
          </p:cNvPr>
          <p:cNvSpPr/>
          <p:nvPr/>
        </p:nvSpPr>
        <p:spPr>
          <a:xfrm rot="10800000">
            <a:off x="-20" y="-17319"/>
            <a:ext cx="12191980" cy="3997851"/>
          </a:xfrm>
          <a:prstGeom prst="rect">
            <a:avLst/>
          </a:prstGeom>
          <a:gradFill>
            <a:gsLst>
              <a:gs pos="6000">
                <a:schemeClr val="accent1">
                  <a:alpha val="0"/>
                  <a:lumMod val="0"/>
                  <a:lumOff val="100000"/>
                </a:schemeClr>
              </a:gs>
              <a:gs pos="100000">
                <a:schemeClr val="accent2">
                  <a:alpha val="75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4" name="Footer Placeholder 5">
            <a:extLst>
              <a:ext uri="{FF2B5EF4-FFF2-40B4-BE49-F238E27FC236}">
                <a16:creationId xmlns:a16="http://schemas.microsoft.com/office/drawing/2014/main" id="{DC722D1F-EB80-098C-AF80-EE593847C44E}"/>
              </a:ext>
            </a:extLst>
          </p:cNvPr>
          <p:cNvSpPr txBox="1">
            <a:spLocks/>
          </p:cNvSpPr>
          <p:nvPr/>
        </p:nvSpPr>
        <p:spPr>
          <a:xfrm>
            <a:off x="8881507" y="6332538"/>
            <a:ext cx="3505459" cy="365125"/>
          </a:xfrm>
          <a:prstGeom prst="rect">
            <a:avLst/>
          </a:prstGeom>
        </p:spPr>
        <p:txBody>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Aft>
                <a:spcPts val="600"/>
              </a:spcAft>
              <a:defRPr/>
            </a:pPr>
            <a:r>
              <a:rPr lang="en-US" sz="1200" dirty="0">
                <a:solidFill>
                  <a:schemeClr val="bg1"/>
                </a:solidFill>
                <a:latin typeface="Arial" panose="020B0604020202020204" pitchFamily="34" charset="0"/>
                <a:cs typeface="Arial" panose="020B0604020202020204" pitchFamily="34" charset="0"/>
              </a:rPr>
              <a:t>Photo by Markus Winkler on </a:t>
            </a:r>
            <a:r>
              <a:rPr lang="en-US" sz="1200" dirty="0" err="1">
                <a:solidFill>
                  <a:schemeClr val="bg1"/>
                </a:solidFill>
                <a:latin typeface="Arial" panose="020B0604020202020204" pitchFamily="34" charset="0"/>
                <a:cs typeface="Arial" panose="020B0604020202020204" pitchFamily="34" charset="0"/>
              </a:rPr>
              <a:t>Unsplash</a:t>
            </a:r>
            <a:endParaRPr lang="en-US"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2" name="Afbeelding 1">
            <a:extLst>
              <a:ext uri="{FF2B5EF4-FFF2-40B4-BE49-F238E27FC236}">
                <a16:creationId xmlns:a16="http://schemas.microsoft.com/office/drawing/2014/main" id="{E67E750B-1794-8072-153A-25D193E81D10}"/>
              </a:ext>
            </a:extLst>
          </p:cNvPr>
          <p:cNvPicPr>
            <a:picLocks noChangeAspect="1"/>
          </p:cNvPicPr>
          <p:nvPr/>
        </p:nvPicPr>
        <p:blipFill>
          <a:blip r:embed="rId4" cstate="email">
            <a:extLst>
              <a:ext uri="{28A0092B-C50C-407E-A947-70E740481C1C}">
                <a14:useLocalDpi xmlns:a14="http://schemas.microsoft.com/office/drawing/2010/main"/>
              </a:ext>
            </a:extLst>
          </a:blip>
          <a:srcRect t="-3805"/>
          <a:stretch/>
        </p:blipFill>
        <p:spPr>
          <a:xfrm flipH="1">
            <a:off x="-20" y="160337"/>
            <a:ext cx="9843524" cy="6714980"/>
          </a:xfrm>
          <a:prstGeom prst="rect">
            <a:avLst/>
          </a:prstGeom>
        </p:spPr>
      </p:pic>
    </p:spTree>
    <p:extLst>
      <p:ext uri="{BB962C8B-B14F-4D97-AF65-F5344CB8AC3E}">
        <p14:creationId xmlns:p14="http://schemas.microsoft.com/office/powerpoint/2010/main" val="24237208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2">
            <a:extLst>
              <a:ext uri="{FF2B5EF4-FFF2-40B4-BE49-F238E27FC236}">
                <a16:creationId xmlns:a16="http://schemas.microsoft.com/office/drawing/2014/main" id="{A6EE24B4-317D-D2EF-4944-4DAA652AD26E}"/>
              </a:ext>
            </a:extLst>
          </p:cNvPr>
          <p:cNvSpPr txBox="1">
            <a:spLocks/>
          </p:cNvSpPr>
          <p:nvPr/>
        </p:nvSpPr>
        <p:spPr>
          <a:xfrm>
            <a:off x="330213" y="802540"/>
            <a:ext cx="6033265" cy="1176472"/>
          </a:xfrm>
          <a:prstGeom prst="rect">
            <a:avLst/>
          </a:prstGeom>
        </p:spPr>
        <p:txBody>
          <a:bodyPr>
            <a:normAutofit fontScale="975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000" b="1" dirty="0">
                <a:solidFill>
                  <a:srgbClr val="FFFFFF"/>
                </a:solidFill>
                <a:latin typeface="Arial" panose="020B0604020202020204" pitchFamily="34" charset="0"/>
                <a:cs typeface="Arial" panose="020B0604020202020204" pitchFamily="34" charset="0"/>
              </a:rPr>
              <a:t>Terugkoppeling Teams</a:t>
            </a:r>
            <a:endParaRPr lang="nl-NL" sz="4000" b="1" dirty="0">
              <a:solidFill>
                <a:schemeClr val="bg1"/>
              </a:solidFill>
              <a:latin typeface="Arial" panose="020B0604020202020204" pitchFamily="34" charset="0"/>
              <a:cs typeface="Arial" panose="020B0604020202020204" pitchFamily="34" charset="0"/>
            </a:endParaRPr>
          </a:p>
        </p:txBody>
      </p:sp>
      <p:sp>
        <p:nvSpPr>
          <p:cNvPr id="3" name="Tijdelijke aanduiding voor tekst 1">
            <a:extLst>
              <a:ext uri="{FF2B5EF4-FFF2-40B4-BE49-F238E27FC236}">
                <a16:creationId xmlns:a16="http://schemas.microsoft.com/office/drawing/2014/main" id="{2D5387D7-0A53-3BF4-B076-815AB4DAD991}"/>
              </a:ext>
            </a:extLst>
          </p:cNvPr>
          <p:cNvSpPr txBox="1">
            <a:spLocks/>
          </p:cNvSpPr>
          <p:nvPr/>
        </p:nvSpPr>
        <p:spPr>
          <a:xfrm>
            <a:off x="139780" y="1636078"/>
            <a:ext cx="5102781" cy="3842963"/>
          </a:xfrm>
          <a:prstGeom prst="rect">
            <a:avLst/>
          </a:prstGeom>
          <a:noFill/>
          <a:ln>
            <a:noFill/>
          </a:ln>
        </p:spPr>
        <p:txBody>
          <a:bodyPr spcFirstLastPara="1" vert="horz" wrap="square" lIns="91425" tIns="45700" rIns="91425" bIns="45700" rtlCol="0" anchor="t" anchorCtr="0">
            <a:no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5000"/>
            </a:pPr>
            <a:r>
              <a:rPr lang="nl-NL" dirty="0">
                <a:solidFill>
                  <a:schemeClr val="bg1"/>
                </a:solidFill>
                <a:latin typeface="Arial" panose="020B0604020202020204" pitchFamily="34" charset="0"/>
                <a:cs typeface="Arial" panose="020B0604020202020204" pitchFamily="34" charset="0"/>
              </a:rPr>
              <a:t>Wat hebben jullie gedaan?</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Wat ging er goed?</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Wat ging er mis?</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Wat zijn de vervolgstappen?</a:t>
            </a:r>
          </a:p>
        </p:txBody>
      </p:sp>
      <p:pic>
        <p:nvPicPr>
          <p:cNvPr id="4" name="Afbeelding 3">
            <a:extLst>
              <a:ext uri="{FF2B5EF4-FFF2-40B4-BE49-F238E27FC236}">
                <a16:creationId xmlns:a16="http://schemas.microsoft.com/office/drawing/2014/main" id="{96B4FE25-4514-8A14-66C6-2AE60E9B6B50}"/>
              </a:ext>
            </a:extLst>
          </p:cNvPr>
          <p:cNvPicPr>
            <a:picLocks noChangeAspect="1"/>
          </p:cNvPicPr>
          <p:nvPr/>
        </p:nvPicPr>
        <p:blipFill>
          <a:blip r:embed="rId3" cstate="email">
            <a:extLst>
              <a:ext uri="{28A0092B-C50C-407E-A947-70E740481C1C}">
                <a14:useLocalDpi xmlns:a14="http://schemas.microsoft.com/office/drawing/2010/main"/>
              </a:ext>
            </a:extLst>
          </a:blip>
          <a:srcRect l="-18132" r="-63123"/>
          <a:stretch/>
        </p:blipFill>
        <p:spPr>
          <a:xfrm>
            <a:off x="6949441" y="0"/>
            <a:ext cx="8071916" cy="6858000"/>
          </a:xfrm>
          <a:prstGeom prst="rect">
            <a:avLst/>
          </a:prstGeom>
        </p:spPr>
      </p:pic>
    </p:spTree>
    <p:extLst>
      <p:ext uri="{BB962C8B-B14F-4D97-AF65-F5344CB8AC3E}">
        <p14:creationId xmlns:p14="http://schemas.microsoft.com/office/powerpoint/2010/main" val="2663518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33B42C02-AAA8-1F9F-21CE-57DFCDE1635C}"/>
              </a:ext>
            </a:extLst>
          </p:cNvPr>
          <p:cNvSpPr>
            <a:spLocks noGrp="1"/>
          </p:cNvSpPr>
          <p:nvPr>
            <p:ph type="body" idx="1"/>
          </p:nvPr>
        </p:nvSpPr>
        <p:spPr>
          <a:xfrm>
            <a:off x="366776" y="1667315"/>
            <a:ext cx="3748024" cy="2482652"/>
          </a:xfrm>
        </p:spPr>
        <p:txBody>
          <a:bodyPr/>
          <a:lstStyle/>
          <a:p>
            <a:r>
              <a:rPr lang="nl-NL" dirty="0"/>
              <a:t>Wat gaan we doen</a:t>
            </a:r>
          </a:p>
        </p:txBody>
      </p:sp>
      <p:pic>
        <p:nvPicPr>
          <p:cNvPr id="4" name="Tijdelijke aanduiding voor afbeelding 3">
            <a:extLst>
              <a:ext uri="{FF2B5EF4-FFF2-40B4-BE49-F238E27FC236}">
                <a16:creationId xmlns:a16="http://schemas.microsoft.com/office/drawing/2014/main" id="{583B7301-2994-4690-D2FF-3C61E57C1A1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4510006" y="0"/>
            <a:ext cx="7681994" cy="6858000"/>
          </a:xfrm>
          <a:prstGeom prst="rect">
            <a:avLst/>
          </a:prstGeom>
        </p:spPr>
      </p:pic>
      <p:sp>
        <p:nvSpPr>
          <p:cNvPr id="3" name="Titel 2">
            <a:extLst>
              <a:ext uri="{FF2B5EF4-FFF2-40B4-BE49-F238E27FC236}">
                <a16:creationId xmlns:a16="http://schemas.microsoft.com/office/drawing/2014/main" id="{79161BCA-FC6F-AC3D-1C68-555CEF8D04D3}"/>
              </a:ext>
            </a:extLst>
          </p:cNvPr>
          <p:cNvSpPr>
            <a:spLocks noGrp="1"/>
          </p:cNvSpPr>
          <p:nvPr>
            <p:ph type="title"/>
          </p:nvPr>
        </p:nvSpPr>
        <p:spPr>
          <a:xfrm>
            <a:off x="330213" y="855295"/>
            <a:ext cx="3907679" cy="576600"/>
          </a:xfrm>
        </p:spPr>
        <p:txBody>
          <a:bodyPr>
            <a:noAutofit/>
          </a:bodyPr>
          <a:lstStyle/>
          <a:p>
            <a:r>
              <a:rPr lang="nl-NL" sz="4000" dirty="0"/>
              <a:t>Introductie</a:t>
            </a:r>
          </a:p>
        </p:txBody>
      </p:sp>
    </p:spTree>
    <p:extLst>
      <p:ext uri="{BB962C8B-B14F-4D97-AF65-F5344CB8AC3E}">
        <p14:creationId xmlns:p14="http://schemas.microsoft.com/office/powerpoint/2010/main" val="3845877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Tijdelijke aanduiding voor afbeelding 3">
            <a:extLst>
              <a:ext uri="{FF2B5EF4-FFF2-40B4-BE49-F238E27FC236}">
                <a16:creationId xmlns:a16="http://schemas.microsoft.com/office/drawing/2014/main" id="{F35A5608-BC5B-2709-A253-9010E7F100A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2209"/>
          <a:stretch/>
        </p:blipFill>
        <p:spPr>
          <a:xfrm>
            <a:off x="5134656" y="0"/>
            <a:ext cx="7063400" cy="6858000"/>
          </a:xfrm>
          <a:prstGeom prst="rect">
            <a:avLst/>
          </a:prstGeom>
        </p:spPr>
      </p:pic>
      <p:grpSp>
        <p:nvGrpSpPr>
          <p:cNvPr id="2" name="Groep 1">
            <a:extLst>
              <a:ext uri="{FF2B5EF4-FFF2-40B4-BE49-F238E27FC236}">
                <a16:creationId xmlns:a16="http://schemas.microsoft.com/office/drawing/2014/main" id="{5CED4010-330C-D887-08D1-D6DA0CCF6ADB}"/>
              </a:ext>
            </a:extLst>
          </p:cNvPr>
          <p:cNvGrpSpPr/>
          <p:nvPr/>
        </p:nvGrpSpPr>
        <p:grpSpPr>
          <a:xfrm>
            <a:off x="0" y="0"/>
            <a:ext cx="11861789" cy="6858001"/>
            <a:chOff x="0" y="0"/>
            <a:chExt cx="11861789" cy="6858001"/>
          </a:xfrm>
        </p:grpSpPr>
        <p:sp>
          <p:nvSpPr>
            <p:cNvPr id="13" name="Rechthoek 12">
              <a:extLst>
                <a:ext uri="{FF2B5EF4-FFF2-40B4-BE49-F238E27FC236}">
                  <a16:creationId xmlns:a16="http://schemas.microsoft.com/office/drawing/2014/main" id="{4549F2C1-B2A3-FFD8-2217-41A1B9CB7136}"/>
                </a:ext>
              </a:extLst>
            </p:cNvPr>
            <p:cNvSpPr/>
            <p:nvPr/>
          </p:nvSpPr>
          <p:spPr>
            <a:xfrm>
              <a:off x="0" y="0"/>
              <a:ext cx="4633993"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Rechthoek 4">
              <a:extLst>
                <a:ext uri="{FF2B5EF4-FFF2-40B4-BE49-F238E27FC236}">
                  <a16:creationId xmlns:a16="http://schemas.microsoft.com/office/drawing/2014/main" id="{D1B238E8-9B0F-3B1E-A0B5-4701F322064D}"/>
                </a:ext>
              </a:extLst>
            </p:cNvPr>
            <p:cNvSpPr/>
            <p:nvPr/>
          </p:nvSpPr>
          <p:spPr>
            <a:xfrm rot="5400000">
              <a:off x="4818891" y="-184896"/>
              <a:ext cx="6857999" cy="7227796"/>
            </a:xfrm>
            <a:prstGeom prst="rect">
              <a:avLst/>
            </a:prstGeom>
            <a:gradFill>
              <a:gsLst>
                <a:gs pos="25000">
                  <a:schemeClr val="accent1">
                    <a:lumMod val="0"/>
                    <a:lumOff val="100000"/>
                    <a:alpha val="0"/>
                  </a:schemeClr>
                </a:gs>
                <a:gs pos="82000">
                  <a:schemeClr val="accent2"/>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ctr"/>
            <a:lstStyle/>
            <a:p>
              <a:pPr algn="ctr"/>
              <a:endParaRPr lang="nl-NL" dirty="0"/>
            </a:p>
          </p:txBody>
        </p:sp>
      </p:grpSp>
      <p:sp>
        <p:nvSpPr>
          <p:cNvPr id="4" name="Titel 2">
            <a:extLst>
              <a:ext uri="{FF2B5EF4-FFF2-40B4-BE49-F238E27FC236}">
                <a16:creationId xmlns:a16="http://schemas.microsoft.com/office/drawing/2014/main" id="{160AF92A-503D-6EA3-189C-1AF84CAF09A8}"/>
              </a:ext>
            </a:extLst>
          </p:cNvPr>
          <p:cNvSpPr txBox="1">
            <a:spLocks/>
          </p:cNvSpPr>
          <p:nvPr/>
        </p:nvSpPr>
        <p:spPr>
          <a:xfrm>
            <a:off x="330213"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b="1" dirty="0">
                <a:solidFill>
                  <a:schemeClr val="bg1"/>
                </a:solidFill>
                <a:latin typeface="Arial" panose="020B0604020202020204" pitchFamily="34" charset="0"/>
                <a:cs typeface="Arial" panose="020B0604020202020204" pitchFamily="34" charset="0"/>
              </a:rPr>
              <a:t>Tijdsplanning</a:t>
            </a:r>
          </a:p>
        </p:txBody>
      </p:sp>
      <p:pic>
        <p:nvPicPr>
          <p:cNvPr id="6" name="Afbeelding 5">
            <a:extLst>
              <a:ext uri="{FF2B5EF4-FFF2-40B4-BE49-F238E27FC236}">
                <a16:creationId xmlns:a16="http://schemas.microsoft.com/office/drawing/2014/main" id="{B7B1099E-2B5E-5CAF-D0A4-820EA54BB1EF}"/>
              </a:ext>
            </a:extLst>
          </p:cNvPr>
          <p:cNvPicPr>
            <a:picLocks noChangeAspect="1"/>
          </p:cNvPicPr>
          <p:nvPr/>
        </p:nvPicPr>
        <p:blipFill>
          <a:blip r:embed="rId4" cstate="email">
            <a:extLst>
              <a:ext uri="{28A0092B-C50C-407E-A947-70E740481C1C}">
                <a14:useLocalDpi xmlns:a14="http://schemas.microsoft.com/office/drawing/2010/main"/>
              </a:ext>
            </a:extLst>
          </a:blip>
          <a:srcRect t="-294" r="30475" b="23933"/>
          <a:stretch/>
        </p:blipFill>
        <p:spPr>
          <a:xfrm flipH="1">
            <a:off x="-1" y="4773478"/>
            <a:ext cx="3795869" cy="2084522"/>
          </a:xfrm>
          <a:prstGeom prst="rect">
            <a:avLst/>
          </a:prstGeom>
        </p:spPr>
      </p:pic>
      <p:graphicFrame>
        <p:nvGraphicFramePr>
          <p:cNvPr id="3" name="Tabel 4">
            <a:extLst>
              <a:ext uri="{FF2B5EF4-FFF2-40B4-BE49-F238E27FC236}">
                <a16:creationId xmlns:a16="http://schemas.microsoft.com/office/drawing/2014/main" id="{5A6D7EDD-5394-B2CE-F285-EA5BE8BC3C17}"/>
              </a:ext>
            </a:extLst>
          </p:cNvPr>
          <p:cNvGraphicFramePr>
            <a:graphicFrameLocks/>
          </p:cNvGraphicFramePr>
          <p:nvPr>
            <p:extLst>
              <p:ext uri="{D42A27DB-BD31-4B8C-83A1-F6EECF244321}">
                <p14:modId xmlns:p14="http://schemas.microsoft.com/office/powerpoint/2010/main" val="4071270599"/>
              </p:ext>
            </p:extLst>
          </p:nvPr>
        </p:nvGraphicFramePr>
        <p:xfrm>
          <a:off x="494607" y="1828800"/>
          <a:ext cx="6294988" cy="3052919"/>
        </p:xfrm>
        <a:graphic>
          <a:graphicData uri="http://schemas.openxmlformats.org/drawingml/2006/table">
            <a:tbl>
              <a:tblPr firstRow="1" bandRow="1">
                <a:tableStyleId>{5C22544A-7EE6-4342-B048-85BDC9FD1C3A}</a:tableStyleId>
              </a:tblPr>
              <a:tblGrid>
                <a:gridCol w="3094589">
                  <a:extLst>
                    <a:ext uri="{9D8B030D-6E8A-4147-A177-3AD203B41FA5}">
                      <a16:colId xmlns:a16="http://schemas.microsoft.com/office/drawing/2014/main" val="1682434885"/>
                    </a:ext>
                  </a:extLst>
                </a:gridCol>
                <a:gridCol w="1560884">
                  <a:extLst>
                    <a:ext uri="{9D8B030D-6E8A-4147-A177-3AD203B41FA5}">
                      <a16:colId xmlns:a16="http://schemas.microsoft.com/office/drawing/2014/main" val="1445058100"/>
                    </a:ext>
                  </a:extLst>
                </a:gridCol>
                <a:gridCol w="1639515">
                  <a:extLst>
                    <a:ext uri="{9D8B030D-6E8A-4147-A177-3AD203B41FA5}">
                      <a16:colId xmlns:a16="http://schemas.microsoft.com/office/drawing/2014/main" val="3293813863"/>
                    </a:ext>
                  </a:extLst>
                </a:gridCol>
              </a:tblGrid>
              <a:tr h="461285">
                <a:tc>
                  <a:txBody>
                    <a:bodyPr/>
                    <a:lstStyle/>
                    <a:p>
                      <a:r>
                        <a:rPr lang="nl-NL" sz="1600" b="0" i="0" dirty="0">
                          <a:latin typeface="Arial" panose="020B0604020202020204" pitchFamily="34" charset="0"/>
                          <a:cs typeface="Arial" panose="020B0604020202020204" pitchFamily="34" charset="0"/>
                        </a:rPr>
                        <a:t>Omschrijving</a:t>
                      </a:r>
                    </a:p>
                  </a:txBody>
                  <a:tcPr anchor="ctr"/>
                </a:tc>
                <a:tc>
                  <a:txBody>
                    <a:bodyPr/>
                    <a:lstStyle/>
                    <a:p>
                      <a:r>
                        <a:rPr lang="nl-NL" sz="1600" b="0" i="0" dirty="0">
                          <a:latin typeface="Arial" panose="020B0604020202020204" pitchFamily="34" charset="0"/>
                          <a:cs typeface="Arial" panose="020B0604020202020204" pitchFamily="34" charset="0"/>
                        </a:rPr>
                        <a:t>Tijdsbesteding</a:t>
                      </a:r>
                    </a:p>
                  </a:txBody>
                  <a:tcPr anchor="ctr"/>
                </a:tc>
                <a:tc>
                  <a:txBody>
                    <a:bodyPr/>
                    <a:lstStyle/>
                    <a:p>
                      <a:r>
                        <a:rPr lang="nl-NL" sz="1600" b="0" i="0" dirty="0">
                          <a:latin typeface="Arial" panose="020B0604020202020204" pitchFamily="34" charset="0"/>
                          <a:cs typeface="Arial" panose="020B0604020202020204" pitchFamily="34" charset="0"/>
                        </a:rPr>
                        <a:t>Vorm</a:t>
                      </a:r>
                    </a:p>
                  </a:txBody>
                  <a:tcPr anchor="ctr"/>
                </a:tc>
                <a:extLst>
                  <a:ext uri="{0D108BD9-81ED-4DB2-BD59-A6C34878D82A}">
                    <a16:rowId xmlns:a16="http://schemas.microsoft.com/office/drawing/2014/main" val="811184397"/>
                  </a:ext>
                </a:extLst>
              </a:tr>
              <a:tr h="429059">
                <a:tc>
                  <a:txBody>
                    <a:bodyPr/>
                    <a:lstStyle/>
                    <a:p>
                      <a:r>
                        <a:rPr lang="nl-NL" sz="1600" b="0" i="0" dirty="0">
                          <a:solidFill>
                            <a:srgbClr val="25237A"/>
                          </a:solidFill>
                          <a:latin typeface="Arial" panose="020B0604020202020204" pitchFamily="34" charset="0"/>
                          <a:cs typeface="Arial" panose="020B0604020202020204" pitchFamily="34" charset="0"/>
                        </a:rPr>
                        <a:t>Introductie BOB-structuur</a:t>
                      </a:r>
                    </a:p>
                  </a:txBody>
                  <a:tcPr anchor="ctr"/>
                </a:tc>
                <a:tc>
                  <a:txBody>
                    <a:bodyPr/>
                    <a:lstStyle/>
                    <a:p>
                      <a:r>
                        <a:rPr lang="nl-NL" sz="1600" b="0" i="0">
                          <a:solidFill>
                            <a:srgbClr val="25237A"/>
                          </a:solidFill>
                          <a:latin typeface="Arial" panose="020B0604020202020204" pitchFamily="34" charset="0"/>
                          <a:cs typeface="Arial" panose="020B0604020202020204" pitchFamily="34" charset="0"/>
                        </a:rPr>
                        <a:t>15 minuten</a:t>
                      </a:r>
                    </a:p>
                  </a:txBody>
                  <a:tcPr anchor="ctr"/>
                </a:tc>
                <a:tc>
                  <a:txBody>
                    <a:bodyPr/>
                    <a:lstStyle/>
                    <a:p>
                      <a:r>
                        <a:rPr lang="nl-NL" sz="1600" b="0" i="0" dirty="0">
                          <a:solidFill>
                            <a:srgbClr val="25237A"/>
                          </a:solidFill>
                          <a:latin typeface="Arial" panose="020B0604020202020204" pitchFamily="34" charset="0"/>
                          <a:cs typeface="Arial" panose="020B0604020202020204" pitchFamily="34" charset="0"/>
                        </a:rPr>
                        <a:t>Plenair</a:t>
                      </a:r>
                    </a:p>
                  </a:txBody>
                  <a:tcPr anchor="ctr"/>
                </a:tc>
                <a:extLst>
                  <a:ext uri="{0D108BD9-81ED-4DB2-BD59-A6C34878D82A}">
                    <a16:rowId xmlns:a16="http://schemas.microsoft.com/office/drawing/2014/main" val="2731805729"/>
                  </a:ext>
                </a:extLst>
              </a:tr>
              <a:tr h="432515">
                <a:tc>
                  <a:txBody>
                    <a:bodyPr/>
                    <a:lstStyle/>
                    <a:p>
                      <a:pPr lvl="0">
                        <a:buNone/>
                      </a:pPr>
                      <a:r>
                        <a:rPr lang="nl-NL" sz="1600" b="0" i="0">
                          <a:solidFill>
                            <a:srgbClr val="25237A"/>
                          </a:solidFill>
                          <a:latin typeface="Arial" panose="020B0604020202020204" pitchFamily="34" charset="0"/>
                          <a:cs typeface="Arial" panose="020B0604020202020204" pitchFamily="34" charset="0"/>
                        </a:rPr>
                        <a:t>Uitleg oefening </a:t>
                      </a:r>
                    </a:p>
                  </a:txBody>
                  <a:tcPr anchor="ctr"/>
                </a:tc>
                <a:tc>
                  <a:txBody>
                    <a:bodyPr/>
                    <a:lstStyle/>
                    <a:p>
                      <a:pPr lvl="0">
                        <a:buNone/>
                      </a:pPr>
                      <a:r>
                        <a:rPr lang="nl-NL" sz="1600" b="0" i="0">
                          <a:solidFill>
                            <a:srgbClr val="25237A"/>
                          </a:solidFill>
                          <a:latin typeface="Arial" panose="020B0604020202020204" pitchFamily="34" charset="0"/>
                          <a:cs typeface="Arial" panose="020B0604020202020204" pitchFamily="34" charset="0"/>
                        </a:rPr>
                        <a:t>5 minuten</a:t>
                      </a:r>
                    </a:p>
                  </a:txBody>
                  <a:tcPr anchor="ctr"/>
                </a:tc>
                <a:tc>
                  <a:txBody>
                    <a:bodyPr/>
                    <a:lstStyle/>
                    <a:p>
                      <a:pPr lvl="0">
                        <a:buNone/>
                      </a:pPr>
                      <a:r>
                        <a:rPr lang="nl-NL" sz="1600" b="0" i="0">
                          <a:solidFill>
                            <a:srgbClr val="25237A"/>
                          </a:solidFill>
                          <a:latin typeface="Arial" panose="020B0604020202020204" pitchFamily="34" charset="0"/>
                          <a:cs typeface="Arial" panose="020B0604020202020204" pitchFamily="34" charset="0"/>
                        </a:rPr>
                        <a:t>In groepjes</a:t>
                      </a:r>
                    </a:p>
                  </a:txBody>
                  <a:tcPr anchor="ctr"/>
                </a:tc>
                <a:extLst>
                  <a:ext uri="{0D108BD9-81ED-4DB2-BD59-A6C34878D82A}">
                    <a16:rowId xmlns:a16="http://schemas.microsoft.com/office/drawing/2014/main" val="1713534985"/>
                  </a:ext>
                </a:extLst>
              </a:tr>
              <a:tr h="432515">
                <a:tc>
                  <a:txBody>
                    <a:bodyPr/>
                    <a:lstStyle/>
                    <a:p>
                      <a:r>
                        <a:rPr lang="nl-NL" sz="1600" b="0" i="0" dirty="0">
                          <a:solidFill>
                            <a:srgbClr val="25237A"/>
                          </a:solidFill>
                          <a:latin typeface="Arial" panose="020B0604020202020204" pitchFamily="34" charset="0"/>
                          <a:cs typeface="Arial" panose="020B0604020202020204" pitchFamily="34" charset="0"/>
                        </a:rPr>
                        <a:t>Oefenronde 1 </a:t>
                      </a:r>
                    </a:p>
                  </a:txBody>
                  <a:tcPr anchor="ctr"/>
                </a:tc>
                <a:tc>
                  <a:txBody>
                    <a:bodyPr/>
                    <a:lstStyle/>
                    <a:p>
                      <a:r>
                        <a:rPr lang="nl-NL" sz="1600" b="0" i="0" dirty="0">
                          <a:solidFill>
                            <a:srgbClr val="25237A"/>
                          </a:solidFill>
                          <a:latin typeface="Arial" panose="020B0604020202020204" pitchFamily="34" charset="0"/>
                          <a:cs typeface="Arial" panose="020B0604020202020204" pitchFamily="34" charset="0"/>
                        </a:rPr>
                        <a:t>15 minuten</a:t>
                      </a:r>
                    </a:p>
                  </a:txBody>
                  <a:tcPr anchor="ctr"/>
                </a:tc>
                <a:tc>
                  <a:txBody>
                    <a:bodyPr/>
                    <a:lstStyle/>
                    <a:p>
                      <a:r>
                        <a:rPr lang="nl-NL" sz="1600" b="0" i="0">
                          <a:solidFill>
                            <a:srgbClr val="25237A"/>
                          </a:solidFill>
                          <a:latin typeface="Arial" panose="020B0604020202020204" pitchFamily="34" charset="0"/>
                          <a:cs typeface="Arial" panose="020B0604020202020204" pitchFamily="34" charset="0"/>
                        </a:rPr>
                        <a:t>In groepjes</a:t>
                      </a:r>
                    </a:p>
                  </a:txBody>
                  <a:tcPr anchor="ctr"/>
                </a:tc>
                <a:extLst>
                  <a:ext uri="{0D108BD9-81ED-4DB2-BD59-A6C34878D82A}">
                    <a16:rowId xmlns:a16="http://schemas.microsoft.com/office/drawing/2014/main" val="4120354996"/>
                  </a:ext>
                </a:extLst>
              </a:tr>
              <a:tr h="432515">
                <a:tc>
                  <a:txBody>
                    <a:bodyPr/>
                    <a:lstStyle/>
                    <a:p>
                      <a:r>
                        <a:rPr lang="nl-NL" sz="1600" b="0" i="0">
                          <a:solidFill>
                            <a:srgbClr val="25237A"/>
                          </a:solidFill>
                          <a:latin typeface="Arial" panose="020B0604020202020204" pitchFamily="34" charset="0"/>
                          <a:cs typeface="Arial" panose="020B0604020202020204" pitchFamily="34" charset="0"/>
                        </a:rPr>
                        <a:t>Terugkoppeling &amp; nieuwe info</a:t>
                      </a:r>
                    </a:p>
                  </a:txBody>
                  <a:tcPr anchor="ctr"/>
                </a:tc>
                <a:tc>
                  <a:txBody>
                    <a:bodyPr/>
                    <a:lstStyle/>
                    <a:p>
                      <a:r>
                        <a:rPr lang="nl-NL" sz="1600" b="0" i="0" dirty="0">
                          <a:solidFill>
                            <a:srgbClr val="25237A"/>
                          </a:solidFill>
                          <a:latin typeface="Arial" panose="020B0604020202020204" pitchFamily="34" charset="0"/>
                          <a:cs typeface="Arial" panose="020B0604020202020204" pitchFamily="34" charset="0"/>
                        </a:rPr>
                        <a:t>10 minuten</a:t>
                      </a:r>
                    </a:p>
                  </a:txBody>
                  <a:tcPr anchor="ctr"/>
                </a:tc>
                <a:tc>
                  <a:txBody>
                    <a:bodyPr/>
                    <a:lstStyle/>
                    <a:p>
                      <a:r>
                        <a:rPr lang="nl-NL" sz="1600" b="0" i="0">
                          <a:solidFill>
                            <a:srgbClr val="25237A"/>
                          </a:solidFill>
                          <a:latin typeface="Arial" panose="020B0604020202020204" pitchFamily="34" charset="0"/>
                          <a:cs typeface="Arial" panose="020B0604020202020204" pitchFamily="34" charset="0"/>
                        </a:rPr>
                        <a:t>Plenair</a:t>
                      </a:r>
                    </a:p>
                  </a:txBody>
                  <a:tcPr anchor="ctr"/>
                </a:tc>
                <a:extLst>
                  <a:ext uri="{0D108BD9-81ED-4DB2-BD59-A6C34878D82A}">
                    <a16:rowId xmlns:a16="http://schemas.microsoft.com/office/drawing/2014/main" val="1203388176"/>
                  </a:ext>
                </a:extLst>
              </a:tr>
              <a:tr h="432515">
                <a:tc>
                  <a:txBody>
                    <a:bodyPr/>
                    <a:lstStyle/>
                    <a:p>
                      <a:r>
                        <a:rPr lang="nl-NL" sz="1600" b="0" i="0">
                          <a:solidFill>
                            <a:srgbClr val="25237A"/>
                          </a:solidFill>
                          <a:latin typeface="Arial" panose="020B0604020202020204" pitchFamily="34" charset="0"/>
                          <a:cs typeface="Arial" panose="020B0604020202020204" pitchFamily="34" charset="0"/>
                        </a:rPr>
                        <a:t>Oefenronde 2</a:t>
                      </a:r>
                    </a:p>
                  </a:txBody>
                  <a:tcPr anchor="ctr"/>
                </a:tc>
                <a:tc>
                  <a:txBody>
                    <a:bodyPr/>
                    <a:lstStyle/>
                    <a:p>
                      <a:r>
                        <a:rPr lang="nl-NL" sz="1600" b="0" i="0" dirty="0">
                          <a:solidFill>
                            <a:srgbClr val="25237A"/>
                          </a:solidFill>
                          <a:latin typeface="Arial" panose="020B0604020202020204" pitchFamily="34" charset="0"/>
                          <a:cs typeface="Arial" panose="020B0604020202020204" pitchFamily="34" charset="0"/>
                        </a:rPr>
                        <a:t>10 minuten</a:t>
                      </a:r>
                    </a:p>
                  </a:txBody>
                  <a:tcPr anchor="ctr"/>
                </a:tc>
                <a:tc>
                  <a:txBody>
                    <a:bodyPr/>
                    <a:lstStyle/>
                    <a:p>
                      <a:r>
                        <a:rPr lang="nl-NL" sz="1600" b="0" i="0">
                          <a:solidFill>
                            <a:srgbClr val="25237A"/>
                          </a:solidFill>
                          <a:latin typeface="Arial" panose="020B0604020202020204" pitchFamily="34" charset="0"/>
                          <a:cs typeface="Arial" panose="020B0604020202020204" pitchFamily="34" charset="0"/>
                        </a:rPr>
                        <a:t>In groepjes</a:t>
                      </a:r>
                    </a:p>
                  </a:txBody>
                  <a:tcPr anchor="ctr"/>
                </a:tc>
                <a:extLst>
                  <a:ext uri="{0D108BD9-81ED-4DB2-BD59-A6C34878D82A}">
                    <a16:rowId xmlns:a16="http://schemas.microsoft.com/office/drawing/2014/main" val="31024870"/>
                  </a:ext>
                </a:extLst>
              </a:tr>
              <a:tr h="432515">
                <a:tc>
                  <a:txBody>
                    <a:bodyPr/>
                    <a:lstStyle/>
                    <a:p>
                      <a:r>
                        <a:rPr lang="nl-NL" sz="1600" b="0" i="0" dirty="0">
                          <a:solidFill>
                            <a:srgbClr val="25237A"/>
                          </a:solidFill>
                          <a:latin typeface="Arial" panose="020B0604020202020204" pitchFamily="34" charset="0"/>
                          <a:cs typeface="Arial" panose="020B0604020202020204" pitchFamily="34" charset="0"/>
                        </a:rPr>
                        <a:t>Terugkoppeling teams</a:t>
                      </a:r>
                    </a:p>
                  </a:txBody>
                  <a:tcPr anchor="ctr"/>
                </a:tc>
                <a:tc>
                  <a:txBody>
                    <a:bodyPr/>
                    <a:lstStyle/>
                    <a:p>
                      <a:r>
                        <a:rPr lang="nl-NL" sz="1600" b="0" i="0">
                          <a:solidFill>
                            <a:srgbClr val="25237A"/>
                          </a:solidFill>
                          <a:latin typeface="Arial" panose="020B0604020202020204" pitchFamily="34" charset="0"/>
                          <a:cs typeface="Arial" panose="020B0604020202020204" pitchFamily="34" charset="0"/>
                        </a:rPr>
                        <a:t>15 minuten</a:t>
                      </a:r>
                    </a:p>
                  </a:txBody>
                  <a:tcPr anchor="ctr"/>
                </a:tc>
                <a:tc>
                  <a:txBody>
                    <a:bodyPr/>
                    <a:lstStyle/>
                    <a:p>
                      <a:r>
                        <a:rPr lang="nl-NL" sz="1600" b="0" i="0" dirty="0">
                          <a:solidFill>
                            <a:srgbClr val="25237A"/>
                          </a:solidFill>
                          <a:latin typeface="Arial" panose="020B0604020202020204" pitchFamily="34" charset="0"/>
                          <a:cs typeface="Arial" panose="020B0604020202020204" pitchFamily="34" charset="0"/>
                        </a:rPr>
                        <a:t>Plenair</a:t>
                      </a:r>
                    </a:p>
                  </a:txBody>
                  <a:tcPr anchor="ctr"/>
                </a:tc>
                <a:extLst>
                  <a:ext uri="{0D108BD9-81ED-4DB2-BD59-A6C34878D82A}">
                    <a16:rowId xmlns:a16="http://schemas.microsoft.com/office/drawing/2014/main" val="3093859061"/>
                  </a:ext>
                </a:extLst>
              </a:tr>
            </a:tbl>
          </a:graphicData>
        </a:graphic>
      </p:graphicFrame>
    </p:spTree>
    <p:extLst>
      <p:ext uri="{BB962C8B-B14F-4D97-AF65-F5344CB8AC3E}">
        <p14:creationId xmlns:p14="http://schemas.microsoft.com/office/powerpoint/2010/main" val="3280651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Tijdelijke aanduiding voor afbeelding 6">
            <a:extLst>
              <a:ext uri="{FF2B5EF4-FFF2-40B4-BE49-F238E27FC236}">
                <a16:creationId xmlns:a16="http://schemas.microsoft.com/office/drawing/2014/main" id="{A77DBBB9-EFA9-3A2D-6282-6A9DE7271580}"/>
              </a:ext>
            </a:extLst>
          </p:cNvPr>
          <p:cNvPicPr>
            <a:picLocks noGrp="1" noChangeAspect="1"/>
          </p:cNvPicPr>
          <p:nvPr>
            <p:ph type="pic" idx="1"/>
          </p:nvPr>
        </p:nvPicPr>
        <p:blipFill>
          <a:blip r:embed="rId3" cstate="email">
            <a:extLst>
              <a:ext uri="{28A0092B-C50C-407E-A947-70E740481C1C}">
                <a14:useLocalDpi xmlns:a14="http://schemas.microsoft.com/office/drawing/2010/main"/>
              </a:ext>
            </a:extLst>
          </a:blip>
          <a:srcRect/>
          <a:stretch>
            <a:fillRect/>
          </a:stretch>
        </p:blipFill>
        <p:spPr>
          <a:xfrm>
            <a:off x="0" y="0"/>
            <a:ext cx="4453301" cy="6858000"/>
          </a:xfrm>
        </p:spPr>
      </p:pic>
      <p:sp>
        <p:nvSpPr>
          <p:cNvPr id="3" name="Titel 2">
            <a:extLst>
              <a:ext uri="{FF2B5EF4-FFF2-40B4-BE49-F238E27FC236}">
                <a16:creationId xmlns:a16="http://schemas.microsoft.com/office/drawing/2014/main" id="{5CF311C3-55E1-22FA-28BF-36CB4DB8347B}"/>
              </a:ext>
            </a:extLst>
          </p:cNvPr>
          <p:cNvSpPr txBox="1">
            <a:spLocks/>
          </p:cNvSpPr>
          <p:nvPr/>
        </p:nvSpPr>
        <p:spPr>
          <a:xfrm>
            <a:off x="4783515"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b="1" dirty="0">
                <a:solidFill>
                  <a:srgbClr val="25237A"/>
                </a:solidFill>
                <a:latin typeface="Arial" panose="020B0604020202020204" pitchFamily="34" charset="0"/>
                <a:cs typeface="Arial" panose="020B0604020202020204" pitchFamily="34" charset="0"/>
              </a:rPr>
              <a:t>Waarom de BOB-structuur?</a:t>
            </a:r>
          </a:p>
        </p:txBody>
      </p:sp>
      <p:sp>
        <p:nvSpPr>
          <p:cNvPr id="4" name="Tijdelijke aanduiding voor tekst 1">
            <a:extLst>
              <a:ext uri="{FF2B5EF4-FFF2-40B4-BE49-F238E27FC236}">
                <a16:creationId xmlns:a16="http://schemas.microsoft.com/office/drawing/2014/main" id="{B54464D3-F34A-92A7-F4CE-4C6DF1CB6CE1}"/>
              </a:ext>
            </a:extLst>
          </p:cNvPr>
          <p:cNvSpPr txBox="1">
            <a:spLocks/>
          </p:cNvSpPr>
          <p:nvPr/>
        </p:nvSpPr>
        <p:spPr>
          <a:xfrm>
            <a:off x="4593082" y="1643437"/>
            <a:ext cx="7268705" cy="3842963"/>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9000"/>
            </a:pPr>
            <a:r>
              <a:rPr lang="nl-NL" dirty="0">
                <a:solidFill>
                  <a:srgbClr val="25237A"/>
                </a:solidFill>
                <a:latin typeface="Arial" panose="020B0604020202020204" pitchFamily="34" charset="0"/>
                <a:cs typeface="Arial" panose="020B0604020202020204" pitchFamily="34" charset="0"/>
              </a:rPr>
              <a:t>BOB-structuur is gouden standaard voor crisisteams</a:t>
            </a:r>
          </a:p>
          <a:p>
            <a:pPr>
              <a:lnSpc>
                <a:spcPct val="100000"/>
              </a:lnSpc>
              <a:buSzPct val="79000"/>
            </a:pPr>
            <a:r>
              <a:rPr lang="nl-NL" dirty="0">
                <a:solidFill>
                  <a:srgbClr val="25237A"/>
                </a:solidFill>
                <a:latin typeface="Arial" panose="020B0604020202020204" pitchFamily="34" charset="0"/>
                <a:cs typeface="Arial" panose="020B0604020202020204" pitchFamily="34" charset="0"/>
              </a:rPr>
              <a:t>Breed inzetbaar voor zowel </a:t>
            </a:r>
            <a:r>
              <a:rPr lang="nl-NL" dirty="0" err="1">
                <a:solidFill>
                  <a:srgbClr val="25237A"/>
                </a:solidFill>
                <a:latin typeface="Arial" panose="020B0604020202020204" pitchFamily="34" charset="0"/>
                <a:cs typeface="Arial" panose="020B0604020202020204" pitchFamily="34" charset="0"/>
              </a:rPr>
              <a:t>IBP’er</a:t>
            </a:r>
            <a:r>
              <a:rPr lang="nl-NL" dirty="0">
                <a:solidFill>
                  <a:srgbClr val="25237A"/>
                </a:solidFill>
                <a:latin typeface="Arial" panose="020B0604020202020204" pitchFamily="34" charset="0"/>
                <a:cs typeface="Arial" panose="020B0604020202020204" pitchFamily="34" charset="0"/>
              </a:rPr>
              <a:t> als bestuurder</a:t>
            </a:r>
          </a:p>
          <a:p>
            <a:pPr>
              <a:lnSpc>
                <a:spcPct val="100000"/>
              </a:lnSpc>
              <a:buSzPct val="79000"/>
            </a:pPr>
            <a:r>
              <a:rPr lang="nl-NL" dirty="0">
                <a:solidFill>
                  <a:srgbClr val="25237A"/>
                </a:solidFill>
                <a:latin typeface="Arial" panose="020B0604020202020204" pitchFamily="34" charset="0"/>
                <a:cs typeface="Arial" panose="020B0604020202020204" pitchFamily="34" charset="0"/>
              </a:rPr>
              <a:t>Goed in te zetten in eigen manier van werken</a:t>
            </a:r>
          </a:p>
          <a:p>
            <a:pPr>
              <a:lnSpc>
                <a:spcPct val="100000"/>
              </a:lnSpc>
              <a:buSzPct val="79000"/>
            </a:pPr>
            <a:r>
              <a:rPr lang="nl-NL" dirty="0">
                <a:solidFill>
                  <a:srgbClr val="25237A"/>
                </a:solidFill>
                <a:latin typeface="Arial" panose="020B0604020202020204" pitchFamily="34" charset="0"/>
                <a:cs typeface="Arial" panose="020B0604020202020204" pitchFamily="34" charset="0"/>
              </a:rPr>
              <a:t>Soepele vergadering geeft solide basis voor crisismanagement</a:t>
            </a:r>
          </a:p>
          <a:p>
            <a:pPr>
              <a:lnSpc>
                <a:spcPct val="100000"/>
              </a:lnSpc>
              <a:buSzPct val="79000"/>
            </a:pPr>
            <a:endParaRPr lang="nl-NL" dirty="0">
              <a:solidFill>
                <a:srgbClr val="25237A"/>
              </a:solidFill>
            </a:endParaRPr>
          </a:p>
          <a:p>
            <a:pPr>
              <a:lnSpc>
                <a:spcPct val="100000"/>
              </a:lnSpc>
              <a:buSzPct val="79000"/>
            </a:pPr>
            <a:endParaRPr lang="nl-NL" dirty="0">
              <a:solidFill>
                <a:srgbClr val="25237A"/>
              </a:solidFill>
            </a:endParaRPr>
          </a:p>
        </p:txBody>
      </p:sp>
    </p:spTree>
    <p:extLst>
      <p:ext uri="{BB962C8B-B14F-4D97-AF65-F5344CB8AC3E}">
        <p14:creationId xmlns:p14="http://schemas.microsoft.com/office/powerpoint/2010/main" val="1784661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29AC677-A9A6-E039-0844-A162C95188FB}"/>
              </a:ext>
            </a:extLst>
          </p:cNvPr>
          <p:cNvSpPr txBox="1">
            <a:spLocks/>
          </p:cNvSpPr>
          <p:nvPr/>
        </p:nvSpPr>
        <p:spPr>
          <a:xfrm>
            <a:off x="330213"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400" b="1" dirty="0">
                <a:solidFill>
                  <a:schemeClr val="bg1"/>
                </a:solidFill>
                <a:latin typeface="Arial" panose="020B0604020202020204" pitchFamily="34" charset="0"/>
                <a:cs typeface="Arial" panose="020B0604020202020204" pitchFamily="34" charset="0"/>
              </a:rPr>
              <a:t>Wat is de BOB-structuur?</a:t>
            </a:r>
            <a:endParaRPr lang="nl-NL" b="1" dirty="0">
              <a:solidFill>
                <a:schemeClr val="bg1"/>
              </a:solidFill>
              <a:latin typeface="Arial" panose="020B0604020202020204" pitchFamily="34" charset="0"/>
              <a:cs typeface="Arial" panose="020B0604020202020204" pitchFamily="34" charset="0"/>
            </a:endParaRPr>
          </a:p>
        </p:txBody>
      </p:sp>
      <p:sp>
        <p:nvSpPr>
          <p:cNvPr id="4" name="Tijdelijke aanduiding voor tekst 1">
            <a:extLst>
              <a:ext uri="{FF2B5EF4-FFF2-40B4-BE49-F238E27FC236}">
                <a16:creationId xmlns:a16="http://schemas.microsoft.com/office/drawing/2014/main" id="{3BCBC369-50D7-4758-AE69-7526A057944F}"/>
              </a:ext>
            </a:extLst>
          </p:cNvPr>
          <p:cNvSpPr txBox="1">
            <a:spLocks/>
          </p:cNvSpPr>
          <p:nvPr/>
        </p:nvSpPr>
        <p:spPr>
          <a:xfrm>
            <a:off x="139780" y="1643437"/>
            <a:ext cx="6511743" cy="3842963"/>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9000"/>
            </a:pPr>
            <a:r>
              <a:rPr lang="nl-NL" dirty="0">
                <a:solidFill>
                  <a:schemeClr val="bg1"/>
                </a:solidFill>
                <a:latin typeface="Arial" panose="020B0604020202020204" pitchFamily="34" charset="0"/>
                <a:cs typeface="Arial" panose="020B0604020202020204" pitchFamily="34" charset="0"/>
              </a:rPr>
              <a:t>BOB is een afkorting, het staat voor Beeldvorming, Oordeelsvorming en Besluitvorming</a:t>
            </a:r>
          </a:p>
          <a:p>
            <a:pPr>
              <a:lnSpc>
                <a:spcPct val="100000"/>
              </a:lnSpc>
              <a:buSzPct val="79000"/>
            </a:pPr>
            <a:r>
              <a:rPr lang="nl-NL" dirty="0">
                <a:solidFill>
                  <a:schemeClr val="bg1"/>
                </a:solidFill>
                <a:latin typeface="Arial" panose="020B0604020202020204" pitchFamily="34" charset="0"/>
                <a:cs typeface="Arial" panose="020B0604020202020204" pitchFamily="34" charset="0"/>
              </a:rPr>
              <a:t>BOB-structuur is een overlegmodel voor crisisteams</a:t>
            </a:r>
          </a:p>
          <a:p>
            <a:pPr>
              <a:lnSpc>
                <a:spcPct val="100000"/>
              </a:lnSpc>
              <a:buSzPct val="79000"/>
            </a:pPr>
            <a:r>
              <a:rPr lang="nl-NL" dirty="0">
                <a:solidFill>
                  <a:schemeClr val="bg1"/>
                </a:solidFill>
                <a:latin typeface="Arial" panose="020B0604020202020204" pitchFamily="34" charset="0"/>
                <a:cs typeface="Arial" panose="020B0604020202020204" pitchFamily="34" charset="0"/>
              </a:rPr>
              <a:t>Iedere vergadering doorloop je in ieder geval deze drie fases</a:t>
            </a:r>
          </a:p>
        </p:txBody>
      </p:sp>
    </p:spTree>
    <p:extLst>
      <p:ext uri="{BB962C8B-B14F-4D97-AF65-F5344CB8AC3E}">
        <p14:creationId xmlns:p14="http://schemas.microsoft.com/office/powerpoint/2010/main" val="6009724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CAF6A8A2-3D26-FB15-A605-D9064D1E1225}"/>
              </a:ext>
            </a:extLst>
          </p:cNvPr>
          <p:cNvPicPr>
            <a:picLocks noChangeAspect="1"/>
          </p:cNvPicPr>
          <p:nvPr/>
        </p:nvPicPr>
        <p:blipFill>
          <a:blip r:embed="rId3"/>
          <a:srcRect l="28346" r="28346"/>
          <a:stretch/>
        </p:blipFill>
        <p:spPr>
          <a:xfrm>
            <a:off x="7738698" y="0"/>
            <a:ext cx="4453302" cy="6858000"/>
          </a:xfrm>
          <a:prstGeom prst="rect">
            <a:avLst/>
          </a:prstGeom>
        </p:spPr>
      </p:pic>
      <p:sp>
        <p:nvSpPr>
          <p:cNvPr id="5" name="Titel 2">
            <a:extLst>
              <a:ext uri="{FF2B5EF4-FFF2-40B4-BE49-F238E27FC236}">
                <a16:creationId xmlns:a16="http://schemas.microsoft.com/office/drawing/2014/main" id="{28C86BE3-9B6C-03AE-02E8-CEFADF900AEE}"/>
              </a:ext>
            </a:extLst>
          </p:cNvPr>
          <p:cNvSpPr txBox="1">
            <a:spLocks/>
          </p:cNvSpPr>
          <p:nvPr/>
        </p:nvSpPr>
        <p:spPr>
          <a:xfrm>
            <a:off x="330213"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400" b="1" dirty="0">
                <a:solidFill>
                  <a:srgbClr val="25237A"/>
                </a:solidFill>
                <a:latin typeface="Arial" panose="020B0604020202020204" pitchFamily="34" charset="0"/>
                <a:cs typeface="Arial" panose="020B0604020202020204" pitchFamily="34" charset="0"/>
              </a:rPr>
              <a:t>Beeldvorming</a:t>
            </a:r>
            <a:endParaRPr lang="nl-NL" b="1" dirty="0">
              <a:solidFill>
                <a:srgbClr val="25237A"/>
              </a:solidFill>
              <a:latin typeface="Arial" panose="020B0604020202020204" pitchFamily="34" charset="0"/>
              <a:cs typeface="Arial" panose="020B0604020202020204" pitchFamily="34" charset="0"/>
            </a:endParaRPr>
          </a:p>
        </p:txBody>
      </p:sp>
      <p:sp>
        <p:nvSpPr>
          <p:cNvPr id="6" name="Tijdelijke aanduiding voor tekst 1">
            <a:extLst>
              <a:ext uri="{FF2B5EF4-FFF2-40B4-BE49-F238E27FC236}">
                <a16:creationId xmlns:a16="http://schemas.microsoft.com/office/drawing/2014/main" id="{6B699E99-58A5-8480-94AE-44D8621D6247}"/>
              </a:ext>
            </a:extLst>
          </p:cNvPr>
          <p:cNvSpPr txBox="1">
            <a:spLocks/>
          </p:cNvSpPr>
          <p:nvPr/>
        </p:nvSpPr>
        <p:spPr>
          <a:xfrm>
            <a:off x="139780" y="1643437"/>
            <a:ext cx="11345700" cy="3842963"/>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Beeldvorming: gericht op feitelijke informatie, </a:t>
            </a:r>
            <a:br>
              <a:rPr lang="nl-NL" dirty="0">
                <a:solidFill>
                  <a:srgbClr val="25237A"/>
                </a:solidFill>
                <a:latin typeface="Arial" panose="020B0604020202020204" pitchFamily="34" charset="0"/>
                <a:cs typeface="Arial" panose="020B0604020202020204" pitchFamily="34" charset="0"/>
              </a:rPr>
            </a:br>
            <a:r>
              <a:rPr lang="nl-NL" dirty="0">
                <a:solidFill>
                  <a:srgbClr val="25237A"/>
                </a:solidFill>
                <a:latin typeface="Arial" panose="020B0604020202020204" pitchFamily="34" charset="0"/>
                <a:cs typeface="Arial" panose="020B0604020202020204" pitchFamily="34" charset="0"/>
              </a:rPr>
              <a:t>niet op mening of eigen inschatting</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Wat weten we (informatie delen)</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Weten we zeker dat dit klopt (informatie controleren)</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Welke informatie mist nog (gaten in informatiepositie)</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Zitten de juiste mensen aan tafel</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Tot slot: informatie sorteren in thema’s </a:t>
            </a:r>
          </a:p>
        </p:txBody>
      </p:sp>
    </p:spTree>
    <p:extLst>
      <p:ext uri="{BB962C8B-B14F-4D97-AF65-F5344CB8AC3E}">
        <p14:creationId xmlns:p14="http://schemas.microsoft.com/office/powerpoint/2010/main" val="2272940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1">
            <a:extLst>
              <a:ext uri="{FF2B5EF4-FFF2-40B4-BE49-F238E27FC236}">
                <a16:creationId xmlns:a16="http://schemas.microsoft.com/office/drawing/2014/main" id="{B632AF2F-6CDA-A53A-A5B3-741C2E25575B}"/>
              </a:ext>
            </a:extLst>
          </p:cNvPr>
          <p:cNvSpPr txBox="1">
            <a:spLocks/>
          </p:cNvSpPr>
          <p:nvPr/>
        </p:nvSpPr>
        <p:spPr>
          <a:xfrm>
            <a:off x="5404243" y="1643437"/>
            <a:ext cx="6787758" cy="3842963"/>
          </a:xfrm>
          <a:prstGeom prst="rect">
            <a:avLst/>
          </a:prstGeom>
          <a:noFill/>
          <a:ln>
            <a:noFill/>
          </a:ln>
        </p:spPr>
        <p:txBody>
          <a:bodyPr spcFirstLastPara="1" vert="horz" wrap="square" lIns="91425" tIns="45700" rIns="91425" bIns="45700" rtlCol="0" anchor="t" anchorCtr="0">
            <a:no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9000"/>
            </a:pPr>
            <a:r>
              <a:rPr lang="nl-NL" dirty="0">
                <a:solidFill>
                  <a:schemeClr val="bg1"/>
                </a:solidFill>
                <a:latin typeface="Arial" panose="020B0604020202020204" pitchFamily="34" charset="0"/>
                <a:cs typeface="Arial" panose="020B0604020202020204" pitchFamily="34" charset="0"/>
              </a:rPr>
              <a:t>Oordeelsvorming: beoordelen van informatie, </a:t>
            </a:r>
            <a:br>
              <a:rPr lang="nl-NL" dirty="0">
                <a:solidFill>
                  <a:schemeClr val="bg1"/>
                </a:solidFill>
                <a:latin typeface="Arial" panose="020B0604020202020204" pitchFamily="34" charset="0"/>
                <a:cs typeface="Arial" panose="020B0604020202020204" pitchFamily="34" charset="0"/>
              </a:rPr>
            </a:br>
            <a:r>
              <a:rPr lang="nl-NL" dirty="0">
                <a:solidFill>
                  <a:schemeClr val="bg1"/>
                </a:solidFill>
                <a:latin typeface="Arial" panose="020B0604020202020204" pitchFamily="34" charset="0"/>
                <a:cs typeface="Arial" panose="020B0604020202020204" pitchFamily="34" charset="0"/>
              </a:rPr>
              <a:t>ruimte voor mening en eigen inschatting</a:t>
            </a:r>
          </a:p>
          <a:p>
            <a:pPr>
              <a:lnSpc>
                <a:spcPct val="100000"/>
              </a:lnSpc>
              <a:buSzPct val="79000"/>
            </a:pPr>
            <a:r>
              <a:rPr lang="nl-NL" dirty="0">
                <a:solidFill>
                  <a:schemeClr val="bg1"/>
                </a:solidFill>
                <a:latin typeface="Arial" panose="020B0604020202020204" pitchFamily="34" charset="0"/>
                <a:cs typeface="Arial" panose="020B0604020202020204" pitchFamily="34" charset="0"/>
              </a:rPr>
              <a:t>Wat proberen we te bereiken (doelstelling)</a:t>
            </a:r>
          </a:p>
          <a:p>
            <a:pPr>
              <a:lnSpc>
                <a:spcPct val="100000"/>
              </a:lnSpc>
              <a:buSzPct val="79000"/>
            </a:pPr>
            <a:r>
              <a:rPr lang="nl-NL" dirty="0">
                <a:solidFill>
                  <a:schemeClr val="bg1"/>
                </a:solidFill>
                <a:latin typeface="Arial" panose="020B0604020202020204" pitchFamily="34" charset="0"/>
                <a:cs typeface="Arial" panose="020B0604020202020204" pitchFamily="34" charset="0"/>
              </a:rPr>
              <a:t>Wat verwachten we op basis van deze informatie (scenariovorming)</a:t>
            </a:r>
          </a:p>
          <a:p>
            <a:pPr>
              <a:lnSpc>
                <a:spcPct val="100000"/>
              </a:lnSpc>
              <a:buSzPct val="79000"/>
            </a:pPr>
            <a:r>
              <a:rPr lang="nl-NL" dirty="0">
                <a:solidFill>
                  <a:schemeClr val="bg1"/>
                </a:solidFill>
                <a:latin typeface="Arial" panose="020B0604020202020204" pitchFamily="34" charset="0"/>
                <a:cs typeface="Arial" panose="020B0604020202020204" pitchFamily="34" charset="0"/>
              </a:rPr>
              <a:t>Waar maken we ons zorgen over</a:t>
            </a:r>
          </a:p>
          <a:p>
            <a:pPr>
              <a:lnSpc>
                <a:spcPct val="100000"/>
              </a:lnSpc>
              <a:buSzPct val="79000"/>
            </a:pPr>
            <a:r>
              <a:rPr lang="nl-NL" dirty="0">
                <a:solidFill>
                  <a:schemeClr val="bg1"/>
                </a:solidFill>
                <a:latin typeface="Arial" panose="020B0604020202020204" pitchFamily="34" charset="0"/>
                <a:cs typeface="Arial" panose="020B0604020202020204" pitchFamily="34" charset="0"/>
              </a:rPr>
              <a:t>Oordeelsvorming en besluitvorming </a:t>
            </a:r>
            <a:br>
              <a:rPr lang="nl-NL" dirty="0">
                <a:solidFill>
                  <a:schemeClr val="bg1"/>
                </a:solidFill>
                <a:latin typeface="Arial" panose="020B0604020202020204" pitchFamily="34" charset="0"/>
                <a:cs typeface="Arial" panose="020B0604020202020204" pitchFamily="34" charset="0"/>
              </a:rPr>
            </a:br>
            <a:r>
              <a:rPr lang="nl-NL" dirty="0">
                <a:solidFill>
                  <a:schemeClr val="bg1"/>
                </a:solidFill>
                <a:latin typeface="Arial" panose="020B0604020202020204" pitchFamily="34" charset="0"/>
                <a:cs typeface="Arial" panose="020B0604020202020204" pitchFamily="34" charset="0"/>
              </a:rPr>
              <a:t>gebeurt direct na elkaar </a:t>
            </a:r>
            <a:br>
              <a:rPr lang="nl-NL" dirty="0">
                <a:solidFill>
                  <a:schemeClr val="bg1"/>
                </a:solidFill>
                <a:latin typeface="Arial" panose="020B0604020202020204" pitchFamily="34" charset="0"/>
                <a:cs typeface="Arial" panose="020B0604020202020204" pitchFamily="34" charset="0"/>
              </a:rPr>
            </a:br>
            <a:r>
              <a:rPr lang="nl-NL" dirty="0">
                <a:solidFill>
                  <a:schemeClr val="bg1"/>
                </a:solidFill>
                <a:latin typeface="Arial" panose="020B0604020202020204" pitchFamily="34" charset="0"/>
                <a:cs typeface="Arial" panose="020B0604020202020204" pitchFamily="34" charset="0"/>
              </a:rPr>
              <a:t>per thema </a:t>
            </a:r>
          </a:p>
          <a:p>
            <a:pPr>
              <a:lnSpc>
                <a:spcPct val="100000"/>
              </a:lnSpc>
              <a:buSzPct val="79000"/>
            </a:pPr>
            <a:endParaRPr lang="nl-NL" dirty="0">
              <a:solidFill>
                <a:srgbClr val="25237A"/>
              </a:solidFill>
              <a:latin typeface="Arial" panose="020B0604020202020204" pitchFamily="34" charset="0"/>
              <a:cs typeface="Arial" panose="020B0604020202020204" pitchFamily="34" charset="0"/>
            </a:endParaRPr>
          </a:p>
        </p:txBody>
      </p:sp>
      <p:sp>
        <p:nvSpPr>
          <p:cNvPr id="4" name="Titel 2">
            <a:extLst>
              <a:ext uri="{FF2B5EF4-FFF2-40B4-BE49-F238E27FC236}">
                <a16:creationId xmlns:a16="http://schemas.microsoft.com/office/drawing/2014/main" id="{EACEEF77-DFC0-5547-5973-24274A6197AD}"/>
              </a:ext>
            </a:extLst>
          </p:cNvPr>
          <p:cNvSpPr txBox="1">
            <a:spLocks/>
          </p:cNvSpPr>
          <p:nvPr/>
        </p:nvSpPr>
        <p:spPr>
          <a:xfrm>
            <a:off x="5594675"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400" b="1" dirty="0">
                <a:solidFill>
                  <a:schemeClr val="bg1"/>
                </a:solidFill>
                <a:latin typeface="Arial" panose="020B0604020202020204" pitchFamily="34" charset="0"/>
                <a:cs typeface="Arial" panose="020B0604020202020204" pitchFamily="34" charset="0"/>
              </a:rPr>
              <a:t>Oordeelsvorming</a:t>
            </a:r>
            <a:endParaRPr lang="nl-NL" b="1" dirty="0">
              <a:solidFill>
                <a:schemeClr val="bg1"/>
              </a:solidFill>
              <a:latin typeface="Arial" panose="020B0604020202020204" pitchFamily="34" charset="0"/>
              <a:cs typeface="Arial" panose="020B0604020202020204" pitchFamily="34" charset="0"/>
            </a:endParaRPr>
          </a:p>
        </p:txBody>
      </p:sp>
      <p:pic>
        <p:nvPicPr>
          <p:cNvPr id="5" name="Afbeelding 4">
            <a:extLst>
              <a:ext uri="{FF2B5EF4-FFF2-40B4-BE49-F238E27FC236}">
                <a16:creationId xmlns:a16="http://schemas.microsoft.com/office/drawing/2014/main" id="{DFE8D0A0-3F65-7349-79B1-27D262AD5CF7}"/>
              </a:ext>
            </a:extLst>
          </p:cNvPr>
          <p:cNvPicPr>
            <a:picLocks noChangeAspect="1"/>
          </p:cNvPicPr>
          <p:nvPr/>
        </p:nvPicPr>
        <p:blipFill>
          <a:blip r:embed="rId3" cstate="email">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p:blipFill>
        <p:spPr>
          <a:xfrm>
            <a:off x="-1" y="0"/>
            <a:ext cx="5230572" cy="6872749"/>
          </a:xfrm>
          <a:prstGeom prst="rect">
            <a:avLst/>
          </a:prstGeom>
        </p:spPr>
      </p:pic>
    </p:spTree>
    <p:extLst>
      <p:ext uri="{BB962C8B-B14F-4D97-AF65-F5344CB8AC3E}">
        <p14:creationId xmlns:p14="http://schemas.microsoft.com/office/powerpoint/2010/main" val="39238975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C9AC5FDB-DD4D-1F7B-F431-F616E0BA26F1}"/>
              </a:ext>
            </a:extLst>
          </p:cNvPr>
          <p:cNvPicPr>
            <a:picLocks noChangeAspect="1"/>
          </p:cNvPicPr>
          <p:nvPr/>
        </p:nvPicPr>
        <p:blipFill>
          <a:blip r:embed="rId3" cstate="email">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a:ext>
            </a:extLst>
          </a:blip>
          <a:srcRect/>
          <a:stretch/>
        </p:blipFill>
        <p:spPr>
          <a:xfrm>
            <a:off x="6961427" y="0"/>
            <a:ext cx="5230572" cy="6872749"/>
          </a:xfrm>
          <a:prstGeom prst="rect">
            <a:avLst/>
          </a:prstGeom>
        </p:spPr>
      </p:pic>
      <p:sp>
        <p:nvSpPr>
          <p:cNvPr id="4" name="Titel 2">
            <a:extLst>
              <a:ext uri="{FF2B5EF4-FFF2-40B4-BE49-F238E27FC236}">
                <a16:creationId xmlns:a16="http://schemas.microsoft.com/office/drawing/2014/main" id="{30F17C16-7827-5F35-B641-DDE78EE86DEC}"/>
              </a:ext>
            </a:extLst>
          </p:cNvPr>
          <p:cNvSpPr txBox="1">
            <a:spLocks/>
          </p:cNvSpPr>
          <p:nvPr/>
        </p:nvSpPr>
        <p:spPr>
          <a:xfrm>
            <a:off x="330213" y="908050"/>
            <a:ext cx="7268705"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400" b="1" dirty="0">
                <a:solidFill>
                  <a:srgbClr val="25237A"/>
                </a:solidFill>
                <a:latin typeface="Arial" panose="020B0604020202020204" pitchFamily="34" charset="0"/>
                <a:cs typeface="Arial" panose="020B0604020202020204" pitchFamily="34" charset="0"/>
              </a:rPr>
              <a:t>Besluitvorming</a:t>
            </a:r>
            <a:endParaRPr lang="nl-NL" b="1" dirty="0">
              <a:solidFill>
                <a:srgbClr val="25237A"/>
              </a:solidFill>
              <a:latin typeface="Arial" panose="020B0604020202020204" pitchFamily="34" charset="0"/>
              <a:cs typeface="Arial" panose="020B0604020202020204" pitchFamily="34" charset="0"/>
            </a:endParaRPr>
          </a:p>
        </p:txBody>
      </p:sp>
      <p:sp>
        <p:nvSpPr>
          <p:cNvPr id="5" name="Tijdelijke aanduiding voor tekst 1">
            <a:extLst>
              <a:ext uri="{FF2B5EF4-FFF2-40B4-BE49-F238E27FC236}">
                <a16:creationId xmlns:a16="http://schemas.microsoft.com/office/drawing/2014/main" id="{F337AE0B-3A52-5DBC-40DA-6CA7E7E80631}"/>
              </a:ext>
            </a:extLst>
          </p:cNvPr>
          <p:cNvSpPr txBox="1">
            <a:spLocks/>
          </p:cNvSpPr>
          <p:nvPr/>
        </p:nvSpPr>
        <p:spPr>
          <a:xfrm>
            <a:off x="139780" y="1643437"/>
            <a:ext cx="7268705" cy="3842963"/>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5000"/>
            </a:pPr>
            <a:r>
              <a:rPr lang="nl-NL" dirty="0">
                <a:solidFill>
                  <a:srgbClr val="25237A"/>
                </a:solidFill>
                <a:latin typeface="Arial" panose="020B0604020202020204" pitchFamily="34" charset="0"/>
                <a:cs typeface="Arial" panose="020B0604020202020204" pitchFamily="34" charset="0"/>
              </a:rPr>
              <a:t>Besluitvorming: besluiten nemen, verantwoordelijk-</a:t>
            </a:r>
            <a:br>
              <a:rPr lang="nl-NL" dirty="0">
                <a:solidFill>
                  <a:srgbClr val="25237A"/>
                </a:solidFill>
                <a:latin typeface="Arial" panose="020B0604020202020204" pitchFamily="34" charset="0"/>
                <a:cs typeface="Arial" panose="020B0604020202020204" pitchFamily="34" charset="0"/>
              </a:rPr>
            </a:br>
            <a:r>
              <a:rPr lang="nl-NL" dirty="0">
                <a:solidFill>
                  <a:srgbClr val="25237A"/>
                </a:solidFill>
                <a:latin typeface="Arial" panose="020B0604020202020204" pitchFamily="34" charset="0"/>
                <a:cs typeface="Arial" panose="020B0604020202020204" pitchFamily="34" charset="0"/>
              </a:rPr>
              <a:t>heden beleggen, vervolgafspraken maken</a:t>
            </a:r>
          </a:p>
          <a:p>
            <a:pPr>
              <a:lnSpc>
                <a:spcPct val="100000"/>
              </a:lnSpc>
              <a:buSzPct val="75000"/>
            </a:pPr>
            <a:r>
              <a:rPr lang="nl-NL" dirty="0">
                <a:solidFill>
                  <a:srgbClr val="25237A"/>
                </a:solidFill>
                <a:latin typeface="Arial" panose="020B0604020202020204" pitchFamily="34" charset="0"/>
                <a:cs typeface="Arial" panose="020B0604020202020204" pitchFamily="34" charset="0"/>
              </a:rPr>
              <a:t>Wat besluiten we </a:t>
            </a:r>
          </a:p>
          <a:p>
            <a:pPr>
              <a:lnSpc>
                <a:spcPct val="100000"/>
              </a:lnSpc>
              <a:buSzPct val="75000"/>
            </a:pPr>
            <a:r>
              <a:rPr lang="nl-NL" dirty="0">
                <a:solidFill>
                  <a:srgbClr val="25237A"/>
                </a:solidFill>
                <a:latin typeface="Arial" panose="020B0604020202020204" pitchFamily="34" charset="0"/>
                <a:cs typeface="Arial" panose="020B0604020202020204" pitchFamily="34" charset="0"/>
              </a:rPr>
              <a:t>Wat gaan we doen</a:t>
            </a:r>
          </a:p>
          <a:p>
            <a:pPr>
              <a:lnSpc>
                <a:spcPct val="100000"/>
              </a:lnSpc>
              <a:buSzPct val="75000"/>
            </a:pPr>
            <a:r>
              <a:rPr lang="nl-NL" dirty="0">
                <a:solidFill>
                  <a:srgbClr val="25237A"/>
                </a:solidFill>
                <a:latin typeface="Arial" panose="020B0604020202020204" pitchFamily="34" charset="0"/>
                <a:cs typeface="Arial" panose="020B0604020202020204" pitchFamily="34" charset="0"/>
              </a:rPr>
              <a:t>Wie is waarvoor verantwoordelijk (rollen)</a:t>
            </a:r>
          </a:p>
          <a:p>
            <a:pPr>
              <a:lnSpc>
                <a:spcPct val="100000"/>
              </a:lnSpc>
              <a:buSzPct val="75000"/>
            </a:pPr>
            <a:r>
              <a:rPr lang="nl-NL" dirty="0">
                <a:solidFill>
                  <a:srgbClr val="25237A"/>
                </a:solidFill>
                <a:latin typeface="Arial" panose="020B0604020202020204" pitchFamily="34" charset="0"/>
                <a:cs typeface="Arial" panose="020B0604020202020204" pitchFamily="34" charset="0"/>
              </a:rPr>
              <a:t>Weet iedereen welke besluiten er zijn genomen</a:t>
            </a:r>
          </a:p>
          <a:p>
            <a:pPr>
              <a:lnSpc>
                <a:spcPct val="100000"/>
              </a:lnSpc>
              <a:buSzPct val="75000"/>
            </a:pPr>
            <a:r>
              <a:rPr lang="nl-NL" dirty="0">
                <a:solidFill>
                  <a:srgbClr val="25237A"/>
                </a:solidFill>
                <a:latin typeface="Arial" panose="020B0604020202020204" pitchFamily="34" charset="0"/>
                <a:cs typeface="Arial" panose="020B0604020202020204" pitchFamily="34" charset="0"/>
              </a:rPr>
              <a:t>Tot slot: wanneer komen we opnieuw bijeen, </a:t>
            </a:r>
            <a:br>
              <a:rPr lang="nl-NL" dirty="0">
                <a:solidFill>
                  <a:srgbClr val="25237A"/>
                </a:solidFill>
                <a:latin typeface="Arial" panose="020B0604020202020204" pitchFamily="34" charset="0"/>
                <a:cs typeface="Arial" panose="020B0604020202020204" pitchFamily="34" charset="0"/>
              </a:rPr>
            </a:br>
            <a:r>
              <a:rPr lang="nl-NL" dirty="0">
                <a:solidFill>
                  <a:srgbClr val="25237A"/>
                </a:solidFill>
                <a:latin typeface="Arial" panose="020B0604020202020204" pitchFamily="34" charset="0"/>
                <a:cs typeface="Arial" panose="020B0604020202020204" pitchFamily="34" charset="0"/>
              </a:rPr>
              <a:t>welke acties zijn dan afgerond</a:t>
            </a:r>
          </a:p>
        </p:txBody>
      </p:sp>
    </p:spTree>
    <p:extLst>
      <p:ext uri="{BB962C8B-B14F-4D97-AF65-F5344CB8AC3E}">
        <p14:creationId xmlns:p14="http://schemas.microsoft.com/office/powerpoint/2010/main" val="782818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04707883-AFE8-501F-3C69-86B021D724A6}"/>
              </a:ext>
            </a:extLst>
          </p:cNvPr>
          <p:cNvSpPr txBox="1">
            <a:spLocks/>
          </p:cNvSpPr>
          <p:nvPr/>
        </p:nvSpPr>
        <p:spPr>
          <a:xfrm>
            <a:off x="330213"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b="1" dirty="0">
                <a:solidFill>
                  <a:schemeClr val="bg1"/>
                </a:solidFill>
                <a:latin typeface="Arial" panose="020B0604020202020204" pitchFamily="34" charset="0"/>
                <a:cs typeface="Arial" panose="020B0604020202020204" pitchFamily="34" charset="0"/>
              </a:rPr>
              <a:t>Spelregels</a:t>
            </a:r>
          </a:p>
        </p:txBody>
      </p:sp>
      <p:sp>
        <p:nvSpPr>
          <p:cNvPr id="4" name="Tijdelijke aanduiding voor tekst 1">
            <a:extLst>
              <a:ext uri="{FF2B5EF4-FFF2-40B4-BE49-F238E27FC236}">
                <a16:creationId xmlns:a16="http://schemas.microsoft.com/office/drawing/2014/main" id="{2620E84D-F4E8-AB56-9ACA-D7EACC17100E}"/>
              </a:ext>
            </a:extLst>
          </p:cNvPr>
          <p:cNvSpPr txBox="1">
            <a:spLocks/>
          </p:cNvSpPr>
          <p:nvPr/>
        </p:nvSpPr>
        <p:spPr>
          <a:xfrm>
            <a:off x="139779" y="1643437"/>
            <a:ext cx="11536133" cy="3842963"/>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5000"/>
            </a:pPr>
            <a:r>
              <a:rPr lang="nl-NL" dirty="0">
                <a:solidFill>
                  <a:schemeClr val="bg1"/>
                </a:solidFill>
                <a:latin typeface="Arial" panose="020B0604020202020204" pitchFamily="34" charset="0"/>
                <a:cs typeface="Arial" panose="020B0604020202020204" pitchFamily="34" charset="0"/>
              </a:rPr>
              <a:t>Voor dit spel is geen contact nodig met mensen buiten de zaal</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De oefening is op papier, niets is in het echt verstoord</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Moet je toch de zaal verlaten, geef dan duidelijk aan dat het hier een oefening betreft</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We stoppen zodra de wekker gaat, ongeacht of jullie klaar zijn </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No-</a:t>
            </a:r>
            <a:r>
              <a:rPr lang="nl-NL" dirty="0" err="1">
                <a:solidFill>
                  <a:schemeClr val="bg1"/>
                </a:solidFill>
                <a:latin typeface="Arial" panose="020B0604020202020204" pitchFamily="34" charset="0"/>
                <a:cs typeface="Arial" panose="020B0604020202020204" pitchFamily="34" charset="0"/>
              </a:rPr>
              <a:t>play</a:t>
            </a:r>
            <a:r>
              <a:rPr lang="nl-NL" dirty="0">
                <a:solidFill>
                  <a:schemeClr val="bg1"/>
                </a:solidFill>
                <a:latin typeface="Arial" panose="020B0604020202020204" pitchFamily="34" charset="0"/>
                <a:cs typeface="Arial" panose="020B0604020202020204" pitchFamily="34" charset="0"/>
              </a:rPr>
              <a:t>, als er tijdens de oefening een crisis aan de hand is op je eigen school of op </a:t>
            </a:r>
            <a:br>
              <a:rPr lang="nl-NL" dirty="0">
                <a:solidFill>
                  <a:schemeClr val="bg1"/>
                </a:solidFill>
                <a:latin typeface="Arial" panose="020B0604020202020204" pitchFamily="34" charset="0"/>
                <a:cs typeface="Arial" panose="020B0604020202020204" pitchFamily="34" charset="0"/>
              </a:rPr>
            </a:br>
            <a:r>
              <a:rPr lang="nl-NL" dirty="0">
                <a:solidFill>
                  <a:schemeClr val="bg1"/>
                </a:solidFill>
                <a:latin typeface="Arial" panose="020B0604020202020204" pitchFamily="34" charset="0"/>
                <a:cs typeface="Arial" panose="020B0604020202020204" pitchFamily="34" charset="0"/>
              </a:rPr>
              <a:t>de oefenlocatie dan zal de oefening worden stilgelegd door de oefenvoorbereider </a:t>
            </a:r>
            <a:br>
              <a:rPr lang="nl-NL" dirty="0">
                <a:solidFill>
                  <a:schemeClr val="bg1"/>
                </a:solidFill>
                <a:latin typeface="Arial" panose="020B0604020202020204" pitchFamily="34" charset="0"/>
                <a:cs typeface="Arial" panose="020B0604020202020204" pitchFamily="34" charset="0"/>
              </a:rPr>
            </a:br>
            <a:r>
              <a:rPr lang="nl-NL" dirty="0">
                <a:solidFill>
                  <a:schemeClr val="bg1"/>
                </a:solidFill>
                <a:latin typeface="Arial" panose="020B0604020202020204" pitchFamily="34" charset="0"/>
                <a:cs typeface="Arial" panose="020B0604020202020204" pitchFamily="34" charset="0"/>
              </a:rPr>
              <a:t>met de woorden: NO PLAY</a:t>
            </a:r>
          </a:p>
        </p:txBody>
      </p:sp>
    </p:spTree>
    <p:extLst>
      <p:ext uri="{BB962C8B-B14F-4D97-AF65-F5344CB8AC3E}">
        <p14:creationId xmlns:p14="http://schemas.microsoft.com/office/powerpoint/2010/main" val="1441571203"/>
      </p:ext>
    </p:extLst>
  </p:cSld>
  <p:clrMapOvr>
    <a:masterClrMapping/>
  </p:clrMapOvr>
</p:sld>
</file>

<file path=ppt/theme/theme1.xml><?xml version="1.0" encoding="utf-8"?>
<a:theme xmlns:a="http://schemas.openxmlformats.org/drawingml/2006/main" name="Kantoorthema">
  <a:themeElements>
    <a:clrScheme name="KENNISNET">
      <a:dk1>
        <a:srgbClr val="000000"/>
      </a:dk1>
      <a:lt1>
        <a:srgbClr val="FFFFFF"/>
      </a:lt1>
      <a:dk2>
        <a:srgbClr val="44546A"/>
      </a:dk2>
      <a:lt2>
        <a:srgbClr val="E7E6E6"/>
      </a:lt2>
      <a:accent1>
        <a:srgbClr val="007AC3"/>
      </a:accent1>
      <a:accent2>
        <a:srgbClr val="2E3192"/>
      </a:accent2>
      <a:accent3>
        <a:srgbClr val="D1006E"/>
      </a:accent3>
      <a:accent4>
        <a:srgbClr val="66AFDB"/>
      </a:accent4>
      <a:accent5>
        <a:srgbClr val="8283BE"/>
      </a:accent5>
      <a:accent6>
        <a:srgbClr val="E366A8"/>
      </a:accent6>
      <a:hlink>
        <a:srgbClr val="007AC3"/>
      </a:hlink>
      <a:folHlink>
        <a:srgbClr val="007AC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ACFF853D5B7A44BFDCA1823C541D20" ma:contentTypeVersion="19" ma:contentTypeDescription="Een nieuw document maken." ma:contentTypeScope="" ma:versionID="01a64cb4cff6e53bb1012f13bc8f5852">
  <xsd:schema xmlns:xsd="http://www.w3.org/2001/XMLSchema" xmlns:xs="http://www.w3.org/2001/XMLSchema" xmlns:p="http://schemas.microsoft.com/office/2006/metadata/properties" xmlns:ns2="3b49d1ba-45ba-4e02-a622-c0f0b1c78365" xmlns:ns3="db274d28-a07d-44c7-86d6-0cf4fc9a0004" targetNamespace="http://schemas.microsoft.com/office/2006/metadata/properties" ma:root="true" ma:fieldsID="329a63776735fbe615bb6c0d4bbe4fc3" ns2:_="" ns3:_="">
    <xsd:import namespace="3b49d1ba-45ba-4e02-a622-c0f0b1c78365"/>
    <xsd:import namespace="db274d28-a07d-44c7-86d6-0cf4fc9a0004"/>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Location" minOccurs="0"/>
                <xsd:element ref="ns2:lcf76f155ced4ddcb4097134ff3c332f" minOccurs="0"/>
                <xsd:element ref="ns3:TaxCatchAll" minOccurs="0"/>
                <xsd:element ref="ns2:Teamsomgeving"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49d1ba-45ba-4e02-a622-c0f0b1c783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Afbeeldingtags" ma:readOnly="false" ma:fieldId="{5cf76f15-5ced-4ddc-b409-7134ff3c332f}" ma:taxonomyMulti="true" ma:sspId="199ab15d-996d-49bb-af37-1ae2e5a9148d" ma:termSetId="09814cd3-568e-fe90-9814-8d621ff8fb84" ma:anchorId="fba54fb3-c3e1-fe81-a776-ca4b69148c4d" ma:open="true" ma:isKeyword="false">
      <xsd:complexType>
        <xsd:sequence>
          <xsd:element ref="pc:Terms" minOccurs="0" maxOccurs="1"/>
        </xsd:sequence>
      </xsd:complexType>
    </xsd:element>
    <xsd:element name="Teamsomgeving" ma:index="24" nillable="true" ma:displayName="Teams omgeving" ma:format="Hyperlink" ma:internalName="Teamsomgeving">
      <xsd:complexType>
        <xsd:complexContent>
          <xsd:extension base="dms:URL">
            <xsd:sequence>
              <xsd:element name="Url" type="dms:ValidUrl" minOccurs="0" nillable="true"/>
              <xsd:element name="Description" type="xsd:string" nillable="true"/>
            </xsd:sequence>
          </xsd:extension>
        </xsd:complexContent>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b274d28-a07d-44c7-86d6-0cf4fc9a0004"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23" nillable="true" ma:displayName="Taxonomy Catch All Column" ma:hidden="true" ma:list="{fb60b1c3-56dd-4102-9798-21746b610784}" ma:internalName="TaxCatchAll" ma:showField="CatchAllData" ma:web="db274d28-a07d-44c7-86d6-0cf4fc9a00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db274d28-a07d-44c7-86d6-0cf4fc9a0004" xsi:nil="true"/>
    <Teamsomgeving xmlns="3b49d1ba-45ba-4e02-a622-c0f0b1c78365">
      <Url xsi:nil="true"/>
      <Description xsi:nil="true"/>
    </Teamsomgeving>
    <lcf76f155ced4ddcb4097134ff3c332f xmlns="3b49d1ba-45ba-4e02-a622-c0f0b1c78365">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A0FB0CD-2BB7-477B-9672-7DE0BE397563}"/>
</file>

<file path=customXml/itemProps2.xml><?xml version="1.0" encoding="utf-8"?>
<ds:datastoreItem xmlns:ds="http://schemas.openxmlformats.org/officeDocument/2006/customXml" ds:itemID="{AA10D619-F018-400A-AD58-68020267054B}">
  <ds:schemaRefs>
    <ds:schemaRef ds:uri="http://purl.org/dc/dcmitype/"/>
    <ds:schemaRef ds:uri="aae4bf8a-8c8c-43ff-806f-9aeb51a1c4ff"/>
    <ds:schemaRef ds:uri="http://schemas.microsoft.com/office/2006/documentManagement/types"/>
    <ds:schemaRef ds:uri="http://schemas.microsoft.com/office/2006/metadata/properties"/>
    <ds:schemaRef ds:uri="http://purl.org/dc/elements/1.1/"/>
    <ds:schemaRef ds:uri="http://www.w3.org/XML/1998/namespace"/>
    <ds:schemaRef ds:uri="http://schemas.microsoft.com/office/infopath/2007/PartnerControls"/>
    <ds:schemaRef ds:uri="85cbf34a-dfb4-420a-bb1b-4bc96c9b951a"/>
    <ds:schemaRef ds:uri="http://schemas.openxmlformats.org/package/2006/metadata/core-properties"/>
    <ds:schemaRef ds:uri="d45c63aa-09b5-4749-8f1a-326fb99f9e68"/>
    <ds:schemaRef ds:uri="http://purl.org/dc/terms/"/>
  </ds:schemaRefs>
</ds:datastoreItem>
</file>

<file path=customXml/itemProps3.xml><?xml version="1.0" encoding="utf-8"?>
<ds:datastoreItem xmlns:ds="http://schemas.openxmlformats.org/officeDocument/2006/customXml" ds:itemID="{6D6F20B0-6331-4C9E-AC96-5F8BF939BE7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TotalTime>
  <Words>2284</Words>
  <Application>Microsoft Office PowerPoint</Application>
  <PresentationFormat>Breedbeeld</PresentationFormat>
  <Paragraphs>175</Paragraphs>
  <Slides>16</Slides>
  <Notes>15</Notes>
  <HiddenSlides>0</HiddenSlides>
  <MMClips>1</MMClips>
  <ScaleCrop>false</ScaleCrop>
  <HeadingPairs>
    <vt:vector size="4" baseType="variant">
      <vt:variant>
        <vt:lpstr>Thema</vt:lpstr>
      </vt:variant>
      <vt:variant>
        <vt:i4>1</vt:i4>
      </vt:variant>
      <vt:variant>
        <vt:lpstr>Diatitels</vt:lpstr>
      </vt:variant>
      <vt:variant>
        <vt:i4>16</vt:i4>
      </vt:variant>
    </vt:vector>
  </HeadingPairs>
  <TitlesOfParts>
    <vt:vector size="17" baseType="lpstr">
      <vt:lpstr>Kantoorthema</vt:lpstr>
      <vt:lpstr>PowerPoint-presentatie</vt:lpstr>
      <vt:lpstr>Introductie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Malu Snelling Berg</dc:creator>
  <cp:lastModifiedBy>Sabine Marsé</cp:lastModifiedBy>
  <cp:revision>181</cp:revision>
  <dcterms:created xsi:type="dcterms:W3CDTF">2024-06-07T05:46:19Z</dcterms:created>
  <dcterms:modified xsi:type="dcterms:W3CDTF">2024-09-12T14:07:04Z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5dc6714-9f23-4030-b547-8c94b19e0b7a_Enabled">
    <vt:lpwstr>true</vt:lpwstr>
  </property>
  <property fmtid="{D5CDD505-2E9C-101B-9397-08002B2CF9AE}" pid="3" name="MSIP_Label_f5dc6714-9f23-4030-b547-8c94b19e0b7a_SetDate">
    <vt:lpwstr>2024-06-07T06:11:46Z</vt:lpwstr>
  </property>
  <property fmtid="{D5CDD505-2E9C-101B-9397-08002B2CF9AE}" pid="4" name="MSIP_Label_f5dc6714-9f23-4030-b547-8c94b19e0b7a_Method">
    <vt:lpwstr>Standard</vt:lpwstr>
  </property>
  <property fmtid="{D5CDD505-2E9C-101B-9397-08002B2CF9AE}" pid="5" name="MSIP_Label_f5dc6714-9f23-4030-b547-8c94b19e0b7a_Name">
    <vt:lpwstr>Internal Information (R3)</vt:lpwstr>
  </property>
  <property fmtid="{D5CDD505-2E9C-101B-9397-08002B2CF9AE}" pid="6" name="MSIP_Label_f5dc6714-9f23-4030-b547-8c94b19e0b7a_SiteId">
    <vt:lpwstr>acbd4e6b-e845-4677-853c-a8d24faf3655</vt:lpwstr>
  </property>
  <property fmtid="{D5CDD505-2E9C-101B-9397-08002B2CF9AE}" pid="7" name="MSIP_Label_f5dc6714-9f23-4030-b547-8c94b19e0b7a_ActionId">
    <vt:lpwstr>b65e684c-fda7-4915-9a9d-27e73985f0ae</vt:lpwstr>
  </property>
  <property fmtid="{D5CDD505-2E9C-101B-9397-08002B2CF9AE}" pid="8" name="MSIP_Label_f5dc6714-9f23-4030-b547-8c94b19e0b7a_ContentBits">
    <vt:lpwstr>0</vt:lpwstr>
  </property>
  <property fmtid="{D5CDD505-2E9C-101B-9397-08002B2CF9AE}" pid="9" name="ContentTypeId">
    <vt:lpwstr>0x010100F34BAB514B166346B22EB2AA676BA021</vt:lpwstr>
  </property>
  <property fmtid="{D5CDD505-2E9C-101B-9397-08002B2CF9AE}" pid="10" name="MediaServiceImageTags">
    <vt:lpwstr/>
  </property>
</Properties>
</file>